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9" r:id="rId4"/>
    <p:sldId id="272" r:id="rId5"/>
    <p:sldId id="270" r:id="rId6"/>
    <p:sldId id="275" r:id="rId7"/>
    <p:sldId id="264" r:id="rId8"/>
    <p:sldId id="265" r:id="rId9"/>
    <p:sldId id="271" r:id="rId10"/>
    <p:sldId id="257" r:id="rId11"/>
    <p:sldId id="258" r:id="rId12"/>
    <p:sldId id="268" r:id="rId13"/>
    <p:sldId id="27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4" r:id="rId22"/>
    <p:sldId id="27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3"/>
    <p:restoredTop sz="94669"/>
  </p:normalViewPr>
  <p:slideViewPr>
    <p:cSldViewPr snapToGrid="0" snapToObjects="1">
      <p:cViewPr varScale="1">
        <p:scale>
          <a:sx n="134" d="100"/>
          <a:sy n="134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F8E7A-8EB6-994F-86E9-6B13087D9FF8}" type="datetimeFigureOut">
              <a:rPr lang="lv-LV" smtClean="0"/>
              <a:t>23.11.17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0723-70F2-4D4C-9D0A-F8641381EF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531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70723-70F2-4D4C-9D0A-F8641381EF97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159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70723-70F2-4D4C-9D0A-F8641381EF97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19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1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987550"/>
          </a:xfrm>
        </p:spPr>
        <p:txBody>
          <a:bodyPr>
            <a:normAutofit fontScale="90000"/>
          </a:bodyPr>
          <a:lstStyle/>
          <a:p>
            <a:pPr algn="ctr"/>
            <a:r>
              <a:rPr lang="lv-LV" b="0" dirty="0"/>
              <a:t/>
            </a:r>
            <a:br>
              <a:rPr lang="lv-LV" b="0" dirty="0"/>
            </a:br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b="0" dirty="0" smtClean="0">
                <a:solidFill>
                  <a:schemeClr val="bg1"/>
                </a:solidFill>
              </a:rPr>
              <a:t>Modernisma mākslas kodu veicināta</a:t>
            </a:r>
            <a:br>
              <a:rPr lang="lv-LV" b="0" dirty="0" smtClean="0">
                <a:solidFill>
                  <a:schemeClr val="bg1"/>
                </a:solidFill>
              </a:rPr>
            </a:br>
            <a:r>
              <a:rPr lang="lv-LV" b="0" dirty="0" smtClean="0">
                <a:solidFill>
                  <a:schemeClr val="bg1"/>
                </a:solidFill>
              </a:rPr>
              <a:t>IKT produktu inovācija</a:t>
            </a:r>
            <a:r>
              <a:rPr lang="lv-LV" b="0" dirty="0" smtClean="0">
                <a:solidFill>
                  <a:schemeClr val="tx1"/>
                </a:solidFill>
              </a:rPr>
              <a:t/>
            </a:r>
            <a:br>
              <a:rPr lang="lv-LV" b="0" dirty="0" smtClean="0">
                <a:solidFill>
                  <a:schemeClr val="tx1"/>
                </a:solidFill>
              </a:rPr>
            </a:br>
            <a:r>
              <a:rPr lang="lv-LV" b="0" dirty="0"/>
              <a:t/>
            </a:r>
            <a:br>
              <a:rPr lang="lv-LV" b="0" dirty="0"/>
            </a:br>
            <a:r>
              <a:rPr lang="lv-LV" sz="1300" b="0" dirty="0" smtClean="0"/>
              <a:t>Nr. </a:t>
            </a:r>
            <a:r>
              <a:rPr lang="lv-LV" sz="1300" b="0" dirty="0"/>
              <a:t>1.1.1.2/VIAA/1/16/106</a:t>
            </a:r>
            <a:br>
              <a:rPr lang="lv-LV" sz="1300" b="0" dirty="0"/>
            </a:br>
            <a:r>
              <a:rPr lang="lv-LV" sz="1300" b="0" dirty="0" smtClean="0"/>
              <a:t>Ieva Gintere</a:t>
            </a:r>
            <a:endParaRPr lang="lv-LV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2831690" y="450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 smtClean="0"/>
              <a:t>Teorētiskais mantojums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 smtClean="0"/>
              <a:t>Modernisma kodi tradicionālajos </a:t>
            </a:r>
            <a:r>
              <a:rPr lang="lv-LV" sz="2400" dirty="0" smtClean="0"/>
              <a:t>un</a:t>
            </a:r>
            <a:r>
              <a:rPr lang="lv-LV" sz="2400" dirty="0" smtClean="0"/>
              <a:t> jauno mediju </a:t>
            </a:r>
            <a:r>
              <a:rPr lang="lv-LV" sz="2400" dirty="0" smtClean="0"/>
              <a:t>mākslas </a:t>
            </a:r>
            <a:r>
              <a:rPr lang="lv-LV" sz="2400" dirty="0"/>
              <a:t>žanros 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000" dirty="0" smtClean="0"/>
              <a:t>MMT pamatlicēji: Platons, Imanuels Kants, Žaks </a:t>
            </a:r>
            <a:r>
              <a:rPr lang="lv-LV" sz="2000" dirty="0" err="1" smtClean="0"/>
              <a:t>Lakāns</a:t>
            </a:r>
            <a:r>
              <a:rPr lang="lv-LV" sz="2000" dirty="0" smtClean="0"/>
              <a:t>, Žaks Deridā, Žans Fransuā Liotārs, Sūzena Sontāga u. c. teorijas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65" y="205979"/>
            <a:ext cx="851783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dirty="0" smtClean="0"/>
              <a:t>Kādi varētu būt IKT vides </a:t>
            </a:r>
            <a:r>
              <a:rPr lang="lv-LV" sz="3200" dirty="0"/>
              <a:t>un </a:t>
            </a:r>
            <a:r>
              <a:rPr lang="lv-LV" sz="3200" dirty="0" smtClean="0"/>
              <a:t>modernitātes</a:t>
            </a:r>
            <a:br>
              <a:rPr lang="lv-LV" sz="3200" dirty="0" smtClean="0"/>
            </a:br>
            <a:r>
              <a:rPr lang="lv-LV" sz="3200" dirty="0" smtClean="0"/>
              <a:t>saskares punkti?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2400" dirty="0" smtClean="0"/>
              <a:t>Kodi:</a:t>
            </a:r>
          </a:p>
          <a:p>
            <a:pPr lvl="1"/>
            <a:r>
              <a:rPr lang="lv-LV" sz="2000" dirty="0" smtClean="0"/>
              <a:t>Interteksts</a:t>
            </a:r>
          </a:p>
          <a:p>
            <a:pPr lvl="1"/>
            <a:r>
              <a:rPr lang="lv-LV" sz="2000" dirty="0" smtClean="0"/>
              <a:t>Nejaušība</a:t>
            </a:r>
          </a:p>
          <a:p>
            <a:pPr lvl="1"/>
            <a:r>
              <a:rPr lang="lv-LV" sz="2000" dirty="0" smtClean="0"/>
              <a:t>Laiktelpa </a:t>
            </a:r>
          </a:p>
          <a:p>
            <a:pPr lvl="1"/>
            <a:r>
              <a:rPr lang="lv-LV" sz="2000" dirty="0" smtClean="0"/>
              <a:t>Tīrā forma</a:t>
            </a:r>
          </a:p>
          <a:p>
            <a:pPr lvl="1"/>
            <a:r>
              <a:rPr lang="lv-LV" sz="2000" dirty="0" smtClean="0"/>
              <a:t>Neīstums, mākslīgums</a:t>
            </a:r>
          </a:p>
          <a:p>
            <a:pPr lvl="1"/>
            <a:r>
              <a:rPr lang="lv-LV" sz="2000" dirty="0" smtClean="0"/>
              <a:t>Kļūdu, vīrusu estētika (nobīde, savādais, nepareizais)</a:t>
            </a:r>
          </a:p>
          <a:p>
            <a:pPr lvl="1"/>
            <a:r>
              <a:rPr lang="lv-LV" sz="2000" dirty="0" smtClean="0"/>
              <a:t>Savvaļas pieeja, alternatīvā dabiskuma izpratne </a:t>
            </a:r>
          </a:p>
          <a:p>
            <a:pPr lvl="1"/>
            <a:r>
              <a:rPr lang="lv-LV" sz="2000" dirty="0" smtClean="0"/>
              <a:t>Pakļautība</a:t>
            </a:r>
          </a:p>
          <a:p>
            <a:pPr lvl="1"/>
            <a:r>
              <a:rPr lang="lv-LV" sz="2000" dirty="0" smtClean="0"/>
              <a:t>Ielaušanās (</a:t>
            </a:r>
            <a:r>
              <a:rPr lang="lv-LV" sz="2000" i="1" dirty="0" err="1" smtClean="0"/>
              <a:t>hacking</a:t>
            </a:r>
            <a:r>
              <a:rPr lang="lv-LV" sz="2000" dirty="0" smtClean="0"/>
              <a:t>)</a:t>
            </a:r>
          </a:p>
          <a:p>
            <a:pPr marL="457200" lvl="1" indent="0">
              <a:buNone/>
            </a:pPr>
            <a:endParaRPr lang="lv-LV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9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0" dirty="0"/>
              <a:t>Gints Gabrāns </a:t>
            </a:r>
            <a:r>
              <a:rPr lang="lv-LV" b="0" i="1" dirty="0"/>
              <a:t>SAN </a:t>
            </a:r>
            <a:r>
              <a:rPr lang="lv-LV" b="0" dirty="0"/>
              <a:t>(2016-</a:t>
            </a:r>
            <a:r>
              <a:rPr lang="lv-LV" b="0" dirty="0" smtClean="0"/>
              <a:t>)</a:t>
            </a:r>
            <a:br>
              <a:rPr lang="lv-LV" b="0" dirty="0" smtClean="0"/>
            </a:br>
            <a:r>
              <a:rPr lang="en-US" sz="1000" b="0" dirty="0"/>
              <a:t>http://</a:t>
            </a:r>
            <a:r>
              <a:rPr lang="en-US" sz="1000" b="0" dirty="0" err="1"/>
              <a:t>web.san.lv</a:t>
            </a:r>
            <a:endParaRPr lang="lv-LV" sz="1000" b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" y="904875"/>
            <a:ext cx="2546794" cy="33940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84" y="904875"/>
            <a:ext cx="2546794" cy="311467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lv-LV" smtClean="0"/>
              <a:t>13</a:t>
            </a:fld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268357" y="198782"/>
            <a:ext cx="354173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i="1" dirty="0" err="1" smtClean="0"/>
              <a:t>Cube</a:t>
            </a:r>
            <a:r>
              <a:rPr lang="lv-LV" b="1" dirty="0" smtClean="0"/>
              <a:t> produkti</a:t>
            </a:r>
          </a:p>
          <a:p>
            <a:endParaRPr lang="lv-LV" u="sng" dirty="0" smtClean="0"/>
          </a:p>
          <a:p>
            <a:r>
              <a:rPr lang="lv-LV" i="1" dirty="0" err="1" smtClean="0"/>
              <a:t>Tarragon</a:t>
            </a:r>
            <a:r>
              <a:rPr lang="lv-LV" i="1" dirty="0" smtClean="0"/>
              <a:t> </a:t>
            </a:r>
            <a:r>
              <a:rPr lang="lv-LV" i="1" dirty="0" err="1" smtClean="0"/>
              <a:t>Aircraft</a:t>
            </a:r>
            <a:r>
              <a:rPr lang="lv-LV" dirty="0" smtClean="0"/>
              <a:t>, 2017</a:t>
            </a:r>
          </a:p>
          <a:p>
            <a:r>
              <a:rPr lang="lv-LV" dirty="0" smtClean="0"/>
              <a:t>Attēls veidots 3D formātā</a:t>
            </a:r>
          </a:p>
          <a:p>
            <a:endParaRPr lang="lv-LV" dirty="0" smtClean="0"/>
          </a:p>
          <a:p>
            <a:r>
              <a:rPr lang="lv-LV" dirty="0" smtClean="0"/>
              <a:t>Apzināti </a:t>
            </a:r>
            <a:r>
              <a:rPr lang="lv-LV" dirty="0" err="1" smtClean="0"/>
              <a:t>stereotipiski</a:t>
            </a:r>
            <a:endParaRPr lang="lv-LV" dirty="0" smtClean="0"/>
          </a:p>
          <a:p>
            <a:r>
              <a:rPr lang="lv-LV" dirty="0" smtClean="0"/>
              <a:t>Dažkārt banāli</a:t>
            </a:r>
          </a:p>
          <a:p>
            <a:r>
              <a:rPr lang="lv-LV" dirty="0" smtClean="0"/>
              <a:t>Glancēti, orientēti uz tirgu, patēriņu</a:t>
            </a:r>
          </a:p>
          <a:p>
            <a:endParaRPr lang="lv-LV" dirty="0"/>
          </a:p>
          <a:p>
            <a:r>
              <a:rPr lang="lv-LV" i="1" dirty="0" err="1" smtClean="0"/>
              <a:t>Air</a:t>
            </a:r>
            <a:r>
              <a:rPr lang="lv-LV" i="1" dirty="0" smtClean="0"/>
              <a:t> </a:t>
            </a:r>
            <a:r>
              <a:rPr lang="lv-LV" i="1" dirty="0" err="1" smtClean="0"/>
              <a:t>Baltic</a:t>
            </a:r>
            <a:r>
              <a:rPr lang="lv-LV" i="1" dirty="0" smtClean="0"/>
              <a:t> Bombardier</a:t>
            </a:r>
          </a:p>
          <a:p>
            <a:r>
              <a:rPr lang="lv-LV" i="1" dirty="0" err="1" smtClean="0"/>
              <a:t>Air</a:t>
            </a:r>
            <a:r>
              <a:rPr lang="lv-LV" i="1" dirty="0" smtClean="0"/>
              <a:t> </a:t>
            </a:r>
            <a:r>
              <a:rPr lang="lv-LV" i="1" dirty="0" err="1" smtClean="0"/>
              <a:t>Baltic</a:t>
            </a:r>
            <a:r>
              <a:rPr lang="lv-LV" i="1" dirty="0" smtClean="0"/>
              <a:t> </a:t>
            </a:r>
            <a:r>
              <a:rPr lang="lv-LV" i="1" dirty="0" err="1" smtClean="0"/>
              <a:t>Cabin</a:t>
            </a:r>
            <a:r>
              <a:rPr lang="lv-LV" i="1" dirty="0" smtClean="0"/>
              <a:t> </a:t>
            </a:r>
            <a:r>
              <a:rPr lang="lv-LV" i="1" dirty="0" err="1" smtClean="0"/>
              <a:t>Crew</a:t>
            </a:r>
            <a:endParaRPr lang="lv-LV" i="1" dirty="0" smtClean="0"/>
          </a:p>
          <a:p>
            <a:r>
              <a:rPr lang="lv-LV" i="1" dirty="0" err="1" smtClean="0"/>
              <a:t>Brands</a:t>
            </a:r>
            <a:r>
              <a:rPr lang="lv-LV" i="1" dirty="0" smtClean="0"/>
              <a:t>: </a:t>
            </a:r>
            <a:r>
              <a:rPr lang="lv-LV" i="1" dirty="0" err="1" smtClean="0"/>
              <a:t>Treasures</a:t>
            </a:r>
            <a:r>
              <a:rPr lang="lv-LV" i="1" dirty="0" smtClean="0"/>
              <a:t> of Latvia</a:t>
            </a:r>
          </a:p>
          <a:p>
            <a:endParaRPr lang="lv-LV" dirty="0" smtClean="0"/>
          </a:p>
          <a:p>
            <a:r>
              <a:rPr lang="lv-LV" i="1" dirty="0" smtClean="0"/>
              <a:t>Daudz baltu dieniņu Latvijai</a:t>
            </a:r>
            <a:r>
              <a:rPr lang="lv-LV" dirty="0" smtClean="0"/>
              <a:t>:</a:t>
            </a:r>
          </a:p>
          <a:p>
            <a:r>
              <a:rPr lang="lv-LV" dirty="0" smtClean="0"/>
              <a:t>spēle, Lattelecom apsveikums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95" y="307497"/>
            <a:ext cx="5099235" cy="34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9405" y="218485"/>
            <a:ext cx="63033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 err="1" smtClean="0"/>
              <a:t>Trihars</a:t>
            </a:r>
            <a:r>
              <a:rPr lang="lv-LV" sz="2000" b="1" dirty="0" smtClean="0"/>
              <a:t>									</a:t>
            </a:r>
            <a:r>
              <a:rPr lang="lv-LV" sz="2000" i="1" dirty="0" err="1" smtClean="0"/>
              <a:t>Generative</a:t>
            </a:r>
            <a:r>
              <a:rPr lang="lv-LV" sz="2000" i="1" dirty="0" smtClean="0"/>
              <a:t> art</a:t>
            </a:r>
          </a:p>
          <a:p>
            <a:endParaRPr lang="lv-LV" sz="2000" dirty="0"/>
          </a:p>
          <a:p>
            <a:r>
              <a:rPr lang="lv-LV" sz="2000" dirty="0" smtClean="0"/>
              <a:t>Audiovizuāls organisms</a:t>
            </a:r>
          </a:p>
          <a:p>
            <a:r>
              <a:rPr lang="lv-LV" sz="2000" dirty="0" smtClean="0"/>
              <a:t>LV projektu komanda</a:t>
            </a:r>
          </a:p>
          <a:p>
            <a:r>
              <a:rPr lang="lv-LV" sz="2000" i="1" dirty="0" err="1" smtClean="0"/>
              <a:t>Underground</a:t>
            </a:r>
            <a:r>
              <a:rPr lang="lv-LV" sz="2000" dirty="0" smtClean="0"/>
              <a:t> mediju projekts</a:t>
            </a:r>
          </a:p>
          <a:p>
            <a:r>
              <a:rPr lang="en-US" sz="2000" dirty="0"/>
              <a:t>Kristaps Biters, </a:t>
            </a:r>
            <a:r>
              <a:rPr lang="en-US" sz="2000" dirty="0" err="1"/>
              <a:t>Pēteris</a:t>
            </a:r>
            <a:r>
              <a:rPr lang="en-US" sz="2000" dirty="0"/>
              <a:t> </a:t>
            </a:r>
            <a:r>
              <a:rPr lang="en-US" sz="2000" dirty="0" err="1"/>
              <a:t>Riekstiņš</a:t>
            </a:r>
            <a:r>
              <a:rPr lang="en-US" sz="2000" dirty="0"/>
              <a:t>, </a:t>
            </a:r>
            <a:r>
              <a:rPr lang="en-US" sz="2000" dirty="0" err="1"/>
              <a:t>Rihards</a:t>
            </a:r>
            <a:r>
              <a:rPr lang="en-US" sz="2000" dirty="0"/>
              <a:t> </a:t>
            </a:r>
            <a:r>
              <a:rPr lang="en-US" sz="2000" dirty="0" err="1" smtClean="0"/>
              <a:t>Vītols</a:t>
            </a:r>
            <a:endParaRPr lang="en-US" sz="2000" dirty="0" smtClean="0"/>
          </a:p>
          <a:p>
            <a:endParaRPr lang="lv-LV" sz="2000" b="1" dirty="0" smtClean="0"/>
          </a:p>
          <a:p>
            <a:r>
              <a:rPr lang="lv-LV" sz="2000" dirty="0" smtClean="0"/>
              <a:t>Darbojas klubos, alternatīvās kultūras pasākumos</a:t>
            </a:r>
          </a:p>
          <a:p>
            <a:endParaRPr lang="lv-LV" sz="2000" dirty="0" smtClean="0"/>
          </a:p>
          <a:p>
            <a:r>
              <a:rPr lang="lv-LV" sz="2000" dirty="0" smtClean="0"/>
              <a:t>Strādā ģeneratīvās mākslas tehnikā:</a:t>
            </a:r>
          </a:p>
          <a:p>
            <a:r>
              <a:rPr lang="lv-LV" sz="2000" dirty="0"/>
              <a:t>	</a:t>
            </a:r>
            <a:r>
              <a:rPr lang="lv-LV" sz="2000" dirty="0" smtClean="0"/>
              <a:t>noteiktas struktūras ietvaros improvizē ar materiālu</a:t>
            </a:r>
          </a:p>
          <a:p>
            <a:r>
              <a:rPr lang="lv-LV" sz="2000" dirty="0"/>
              <a:t>	</a:t>
            </a:r>
            <a:r>
              <a:rPr lang="lv-LV" sz="2000" dirty="0" smtClean="0"/>
              <a:t>uztic materiālu datoram</a:t>
            </a:r>
          </a:p>
          <a:p>
            <a:endParaRPr lang="lv-LV" sz="2000" dirty="0" smtClean="0"/>
          </a:p>
          <a:p>
            <a:r>
              <a:rPr lang="lv-LV" sz="2000" dirty="0"/>
              <a:t>	</a:t>
            </a:r>
            <a:r>
              <a:rPr lang="lv-LV" sz="2000" dirty="0" smtClean="0"/>
              <a:t>izmanto </a:t>
            </a:r>
            <a:r>
              <a:rPr lang="lv-LV" sz="2000" i="1" dirty="0" err="1" smtClean="0"/>
              <a:t>noise</a:t>
            </a:r>
            <a:r>
              <a:rPr lang="lv-LV" sz="2000" i="1" dirty="0" smtClean="0"/>
              <a:t>, </a:t>
            </a:r>
            <a:r>
              <a:rPr lang="lv-LV" sz="2000" i="1" dirty="0" err="1" smtClean="0"/>
              <a:t>glitch</a:t>
            </a:r>
            <a:r>
              <a:rPr lang="lv-LV" sz="2000" i="1" dirty="0" smtClean="0"/>
              <a:t> </a:t>
            </a:r>
            <a:r>
              <a:rPr lang="lv-LV" sz="2000" dirty="0" smtClean="0"/>
              <a:t>u. c. paņēmienus</a:t>
            </a:r>
          </a:p>
          <a:p>
            <a:r>
              <a:rPr lang="lv-LV" sz="2000" dirty="0"/>
              <a:t>	</a:t>
            </a:r>
            <a:r>
              <a:rPr lang="lv-LV" sz="2000" dirty="0" smtClean="0"/>
              <a:t>hipnotizējošs efekts</a:t>
            </a:r>
          </a:p>
          <a:p>
            <a:endParaRPr lang="lv-LV" sz="2000" dirty="0"/>
          </a:p>
          <a:p>
            <a:endParaRPr lang="lv-LV" sz="2000" dirty="0" smtClean="0"/>
          </a:p>
          <a:p>
            <a:endParaRPr lang="lv-LV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46" y="1800777"/>
            <a:ext cx="2133600" cy="128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96471"/>
            <a:ext cx="2235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06" y="155246"/>
            <a:ext cx="4187953" cy="3547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5138"/>
            <a:ext cx="46852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G-art</a:t>
            </a:r>
          </a:p>
          <a:p>
            <a:endParaRPr lang="lv-LV" dirty="0" smtClean="0"/>
          </a:p>
          <a:p>
            <a:r>
              <a:rPr lang="lv-LV" dirty="0" smtClean="0"/>
              <a:t>Alternatīvā dabiskuma izpratne</a:t>
            </a:r>
          </a:p>
          <a:p>
            <a:r>
              <a:rPr lang="lv-LV" dirty="0" smtClean="0"/>
              <a:t>Īsta māksla</a:t>
            </a:r>
          </a:p>
          <a:p>
            <a:r>
              <a:rPr lang="lv-LV" dirty="0" smtClean="0"/>
              <a:t>Mākslinieciska darbība, jo nav pilnībā kontrolēta</a:t>
            </a:r>
          </a:p>
          <a:p>
            <a:endParaRPr lang="lv-LV" dirty="0" smtClean="0"/>
          </a:p>
          <a:p>
            <a:r>
              <a:rPr lang="lv-LV" dirty="0" smtClean="0"/>
              <a:t>Brīvs radīšanas process</a:t>
            </a:r>
          </a:p>
          <a:p>
            <a:r>
              <a:rPr lang="lv-LV" dirty="0" smtClean="0"/>
              <a:t>Pašorganizējošs</a:t>
            </a:r>
          </a:p>
          <a:p>
            <a:r>
              <a:rPr lang="lv-LV" dirty="0" smtClean="0"/>
              <a:t>Haotisks, nejaušs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42524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896" y="118143"/>
            <a:ext cx="4242816" cy="3077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740" y="641350"/>
            <a:ext cx="4344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err="1" smtClean="0"/>
              <a:t>Randomization</a:t>
            </a:r>
            <a:endParaRPr lang="lv-LV" i="1" dirty="0" smtClean="0"/>
          </a:p>
          <a:p>
            <a:r>
              <a:rPr lang="lv-LV" dirty="0" smtClean="0"/>
              <a:t>“Sasieto roku” princips</a:t>
            </a:r>
          </a:p>
          <a:p>
            <a:endParaRPr lang="lv-LV" dirty="0" smtClean="0"/>
          </a:p>
          <a:p>
            <a:r>
              <a:rPr lang="lv-LV" dirty="0" smtClean="0"/>
              <a:t>Autoram tikai daļēja atbildība</a:t>
            </a:r>
          </a:p>
          <a:p>
            <a:r>
              <a:rPr lang="lv-LV" dirty="0" smtClean="0"/>
              <a:t>Māksla nav autoritāra</a:t>
            </a:r>
            <a:endParaRPr lang="lv-LV" dirty="0" smtClean="0"/>
          </a:p>
          <a:p>
            <a:r>
              <a:rPr lang="lv-LV" dirty="0" smtClean="0"/>
              <a:t>Nepakļaujas autora diktātam</a:t>
            </a:r>
          </a:p>
          <a:p>
            <a:endParaRPr lang="lv-LV" dirty="0" smtClean="0"/>
          </a:p>
          <a:p>
            <a:r>
              <a:rPr lang="lv-LV" dirty="0" smtClean="0"/>
              <a:t>T</a:t>
            </a:r>
            <a:r>
              <a:rPr lang="lv-LV" dirty="0" smtClean="0"/>
              <a:t>īra māksla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7269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03515" y="315571"/>
            <a:ext cx="50972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Racionālā prāta atstādināšana</a:t>
            </a:r>
          </a:p>
          <a:p>
            <a:endParaRPr lang="lv-LV" u="sng" dirty="0" smtClean="0"/>
          </a:p>
          <a:p>
            <a:r>
              <a:rPr lang="lv-LV" u="sng" dirty="0" smtClean="0"/>
              <a:t>Vēsturiski</a:t>
            </a:r>
            <a:r>
              <a:rPr lang="lv-LV" dirty="0" smtClean="0"/>
              <a:t>:</a:t>
            </a:r>
          </a:p>
          <a:p>
            <a:r>
              <a:rPr lang="lv-LV" dirty="0" smtClean="0"/>
              <a:t>Apziņas plūsma literatūrā (</a:t>
            </a:r>
            <a:r>
              <a:rPr lang="lv-LV" i="1" dirty="0" err="1" smtClean="0"/>
              <a:t>Stream</a:t>
            </a:r>
            <a:r>
              <a:rPr lang="lv-LV" i="1" dirty="0" smtClean="0"/>
              <a:t> of </a:t>
            </a:r>
            <a:r>
              <a:rPr lang="lv-LV" i="1" dirty="0" err="1" smtClean="0"/>
              <a:t>Consciousness</a:t>
            </a:r>
            <a:r>
              <a:rPr lang="lv-LV" dirty="0" smtClean="0"/>
              <a:t>)</a:t>
            </a:r>
          </a:p>
          <a:p>
            <a:r>
              <a:rPr lang="lv-LV" dirty="0" smtClean="0"/>
              <a:t>Freida sapņa darba (</a:t>
            </a:r>
            <a:r>
              <a:rPr lang="lv-LV" i="1" dirty="0" err="1" smtClean="0"/>
              <a:t>Traumarbeit</a:t>
            </a:r>
            <a:r>
              <a:rPr lang="lv-LV" dirty="0" smtClean="0"/>
              <a:t>) teorija</a:t>
            </a:r>
          </a:p>
          <a:p>
            <a:r>
              <a:rPr lang="lv-LV" dirty="0" smtClean="0"/>
              <a:t>Keidža eksperimentālā kompozīcijas skola</a:t>
            </a:r>
          </a:p>
          <a:p>
            <a:r>
              <a:rPr lang="lv-LV" dirty="0" smtClean="0"/>
              <a:t>Keidža 4’33” un daudzi citi piemēri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Radošo impulsu brīva izpausme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0" y="111290"/>
            <a:ext cx="3075455" cy="30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918" y="330740"/>
            <a:ext cx="8317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Vēsturiskais jautājums par dabiskumu. </a:t>
            </a:r>
            <a:r>
              <a:rPr lang="en-US" sz="2000" dirty="0" smtClean="0"/>
              <a:t>V</a:t>
            </a:r>
            <a:r>
              <a:rPr lang="lv-LV" sz="2000" dirty="0" smtClean="0"/>
              <a:t>ai īsta māksla ir dabiska?</a:t>
            </a:r>
          </a:p>
          <a:p>
            <a:endParaRPr lang="lv-LV" sz="2000" dirty="0" smtClean="0"/>
          </a:p>
          <a:p>
            <a:r>
              <a:rPr lang="lv-LV" sz="2000" dirty="0" smtClean="0"/>
              <a:t>1) Platons: māksla ir mākslīga</a:t>
            </a:r>
          </a:p>
          <a:p>
            <a:r>
              <a:rPr lang="lv-LV" sz="2000" dirty="0" smtClean="0"/>
              <a:t>Sākotnējais mākslas uzstādījums: mimēze</a:t>
            </a:r>
          </a:p>
          <a:p>
            <a:endParaRPr lang="lv-LV" sz="2000" dirty="0" smtClean="0"/>
          </a:p>
          <a:p>
            <a:r>
              <a:rPr lang="lv-LV" sz="2000" dirty="0" smtClean="0"/>
              <a:t>2) Modernisma sākuma periods (</a:t>
            </a:r>
            <a:r>
              <a:rPr lang="lv-LV" sz="2000" dirty="0" err="1" smtClean="0"/>
              <a:t>Sezāns</a:t>
            </a:r>
            <a:r>
              <a:rPr lang="lv-LV" sz="2000" dirty="0" smtClean="0"/>
              <a:t>, </a:t>
            </a:r>
            <a:r>
              <a:rPr lang="lv-LV" sz="2000" dirty="0" err="1" smtClean="0"/>
              <a:t>van</a:t>
            </a:r>
            <a:r>
              <a:rPr lang="lv-LV" sz="2000" dirty="0" smtClean="0"/>
              <a:t> </a:t>
            </a:r>
            <a:r>
              <a:rPr lang="lv-LV" sz="2000" dirty="0" err="1" smtClean="0"/>
              <a:t>Gogs</a:t>
            </a:r>
            <a:r>
              <a:rPr lang="lv-LV" sz="2000" dirty="0" smtClean="0"/>
              <a:t>, Pikaso)</a:t>
            </a:r>
          </a:p>
          <a:p>
            <a:r>
              <a:rPr lang="lv-LV" sz="2000" dirty="0" smtClean="0"/>
              <a:t>Tīrā māksla atrodas ārpus </a:t>
            </a:r>
            <a:r>
              <a:rPr lang="lv-LV" sz="2000" dirty="0"/>
              <a:t>nokopējamās </a:t>
            </a:r>
            <a:r>
              <a:rPr lang="lv-LV" sz="2000" dirty="0" smtClean="0"/>
              <a:t>vides</a:t>
            </a:r>
          </a:p>
          <a:p>
            <a:endParaRPr lang="lv-LV" sz="2000" dirty="0"/>
          </a:p>
          <a:p>
            <a:r>
              <a:rPr lang="en-US" sz="2000" dirty="0"/>
              <a:t>V</a:t>
            </a:r>
            <a:r>
              <a:rPr lang="lv-LV" sz="2000" dirty="0" err="1"/>
              <a:t>iņpus</a:t>
            </a:r>
            <a:r>
              <a:rPr lang="lv-LV" sz="2000" dirty="0"/>
              <a:t> kopijas iespējām (metafizika, zemapziņa, </a:t>
            </a:r>
            <a:r>
              <a:rPr lang="lv-LV" sz="2000" dirty="0" smtClean="0"/>
              <a:t>iztēle)</a:t>
            </a:r>
          </a:p>
          <a:p>
            <a:r>
              <a:rPr lang="lv-LV" sz="2000" dirty="0"/>
              <a:t>V</a:t>
            </a:r>
            <a:r>
              <a:rPr lang="lv-LV" sz="2000" dirty="0" smtClean="0"/>
              <a:t>alda uzskats, ka tīrā māksla nav </a:t>
            </a:r>
            <a:r>
              <a:rPr lang="lv-LV" sz="2000" dirty="0" err="1" smtClean="0"/>
              <a:t>mimētiska</a:t>
            </a:r>
            <a:endParaRPr lang="lv-LV" sz="2000" dirty="0" smtClean="0"/>
          </a:p>
          <a:p>
            <a:r>
              <a:rPr lang="lv-LV" sz="2000" dirty="0" smtClean="0"/>
              <a:t>Tai nav jākopē daba</a:t>
            </a:r>
          </a:p>
          <a:p>
            <a:r>
              <a:rPr lang="lv-LV" sz="2000" dirty="0" smtClean="0"/>
              <a:t>Jo kopija ir sekundāra, mazāk vērtīga kā oriģināls</a:t>
            </a:r>
          </a:p>
        </p:txBody>
      </p:sp>
    </p:spTree>
    <p:extLst>
      <p:ext uri="{BB962C8B-B14F-4D97-AF65-F5344CB8AC3E}">
        <p14:creationId xmlns:p14="http://schemas.microsoft.com/office/powerpoint/2010/main" val="199425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919" y="496111"/>
            <a:ext cx="85797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Avangards</a:t>
            </a:r>
            <a:r>
              <a:rPr lang="lv-LV" dirty="0" smtClean="0"/>
              <a:t>. Dadaisms, fluksus u.c.</a:t>
            </a:r>
          </a:p>
          <a:p>
            <a:endParaRPr lang="lv-LV" dirty="0" smtClean="0"/>
          </a:p>
          <a:p>
            <a:r>
              <a:rPr lang="lv-LV" dirty="0" smtClean="0"/>
              <a:t>Māksla nevar nokopēt dabu</a:t>
            </a:r>
          </a:p>
          <a:p>
            <a:r>
              <a:rPr lang="lv-LV" b="1" dirty="0" smtClean="0"/>
              <a:t>Alternatīva</a:t>
            </a:r>
            <a:r>
              <a:rPr lang="lv-LV" dirty="0" smtClean="0"/>
              <a:t> </a:t>
            </a:r>
            <a:r>
              <a:rPr lang="lv-LV" dirty="0" smtClean="0"/>
              <a:t>dabiskuma izpratne</a:t>
            </a:r>
          </a:p>
          <a:p>
            <a:endParaRPr lang="lv-LV" dirty="0" smtClean="0"/>
          </a:p>
          <a:p>
            <a:r>
              <a:rPr lang="lv-LV" dirty="0" smtClean="0"/>
              <a:t>Mākslinieks – kučieris?</a:t>
            </a:r>
            <a:br>
              <a:rPr lang="lv-LV" dirty="0" smtClean="0"/>
            </a:br>
            <a:r>
              <a:rPr lang="lv-LV" dirty="0" smtClean="0"/>
              <a:t>Vai radoša būtne, kas atļauj sev izpausties?</a:t>
            </a:r>
          </a:p>
          <a:p>
            <a:endParaRPr lang="lv-LV" dirty="0" smtClean="0"/>
          </a:p>
          <a:p>
            <a:r>
              <a:rPr lang="lv-LV" dirty="0" smtClean="0"/>
              <a:t>Savvaļas spēki: zemapziņa, domu spēks, apziņas plūsma, iztēle, sapņa darbs</a:t>
            </a:r>
          </a:p>
          <a:p>
            <a:r>
              <a:rPr lang="lv-LV" dirty="0" smtClean="0"/>
              <a:t>Neiegrožotas radošās izpausmes</a:t>
            </a:r>
          </a:p>
          <a:p>
            <a:endParaRPr lang="lv-LV" dirty="0" smtClean="0"/>
          </a:p>
          <a:p>
            <a:r>
              <a:rPr lang="lv-LV" dirty="0" smtClean="0"/>
              <a:t>Ģeneratīvā māksla: autors </a:t>
            </a:r>
            <a:r>
              <a:rPr lang="lv-LV" dirty="0" smtClean="0"/>
              <a:t>vairs nav autoritārs</a:t>
            </a:r>
          </a:p>
        </p:txBody>
      </p:sp>
    </p:spTree>
    <p:extLst>
      <p:ext uri="{BB962C8B-B14F-4D97-AF65-F5344CB8AC3E}">
        <p14:creationId xmlns:p14="http://schemas.microsoft.com/office/powerpoint/2010/main" val="169468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409" y="417443"/>
            <a:ext cx="80308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rgbClr val="7030A0"/>
                </a:solidFill>
              </a:rPr>
              <a:t>Pētījuma problēma</a:t>
            </a:r>
          </a:p>
          <a:p>
            <a:endParaRPr lang="lv-LV" sz="2000" dirty="0" smtClean="0"/>
          </a:p>
          <a:p>
            <a:r>
              <a:rPr lang="lv-LV" sz="2000" dirty="0" smtClean="0"/>
              <a:t>Modernisma mākslas teorija un prakse:</a:t>
            </a:r>
          </a:p>
          <a:p>
            <a:r>
              <a:rPr lang="lv-LV" sz="2000" dirty="0" smtClean="0"/>
              <a:t>1) </a:t>
            </a:r>
            <a:r>
              <a:rPr lang="en-US" sz="2000" dirty="0"/>
              <a:t>n</a:t>
            </a:r>
            <a:r>
              <a:rPr lang="lv-LV" sz="2000" dirty="0" err="1" smtClean="0"/>
              <a:t>oslēgta</a:t>
            </a:r>
            <a:r>
              <a:rPr lang="lv-LV" sz="2000" dirty="0" smtClean="0"/>
              <a:t> telpa</a:t>
            </a:r>
          </a:p>
          <a:p>
            <a:r>
              <a:rPr lang="lv-LV" sz="2000" dirty="0" smtClean="0"/>
              <a:t>2) neērta teritorija</a:t>
            </a:r>
          </a:p>
          <a:p>
            <a:endParaRPr lang="lv-LV" sz="2000" dirty="0" smtClean="0"/>
          </a:p>
          <a:p>
            <a:r>
              <a:rPr lang="lv-LV" sz="2000" dirty="0" smtClean="0"/>
              <a:t>Modernisma kultūras </a:t>
            </a:r>
            <a:r>
              <a:rPr lang="lv-LV" sz="2000" b="1" dirty="0"/>
              <a:t>vēsturiskais mērķis</a:t>
            </a:r>
            <a:r>
              <a:rPr lang="lv-LV" sz="2000" dirty="0"/>
              <a:t>: </a:t>
            </a:r>
            <a:r>
              <a:rPr lang="lv-LV" sz="2000" dirty="0" smtClean="0"/>
              <a:t>atšķirties </a:t>
            </a:r>
            <a:r>
              <a:rPr lang="lv-LV" sz="2000" dirty="0"/>
              <a:t>no populārās kultūras</a:t>
            </a:r>
          </a:p>
          <a:p>
            <a:r>
              <a:rPr lang="lv-LV" sz="2000" dirty="0" smtClean="0"/>
              <a:t>	nekad nav bijusi plaši pieejama, vienmēr diskrēta</a:t>
            </a:r>
          </a:p>
          <a:p>
            <a:r>
              <a:rPr lang="lv-LV" sz="2000" dirty="0"/>
              <a:t>	</a:t>
            </a:r>
            <a:r>
              <a:rPr lang="lv-LV" sz="2000" dirty="0" smtClean="0"/>
              <a:t>snobiska</a:t>
            </a:r>
            <a:r>
              <a:rPr lang="lv-LV" sz="2000" dirty="0"/>
              <a:t>: nepiederošām personām </a:t>
            </a:r>
            <a:r>
              <a:rPr lang="lv-LV" sz="2000" dirty="0" smtClean="0"/>
              <a:t>slēgta</a:t>
            </a:r>
          </a:p>
          <a:p>
            <a:r>
              <a:rPr lang="lv-LV" sz="2000" dirty="0"/>
              <a:t>	</a:t>
            </a:r>
            <a:r>
              <a:rPr lang="lv-LV" sz="2000" dirty="0" smtClean="0"/>
              <a:t>nekad </a:t>
            </a:r>
            <a:r>
              <a:rPr lang="lv-LV" sz="2000" dirty="0"/>
              <a:t>nav bijusi masu </a:t>
            </a:r>
            <a:r>
              <a:rPr lang="lv-LV" sz="2000" dirty="0" smtClean="0"/>
              <a:t>kultūra</a:t>
            </a:r>
            <a:endParaRPr lang="lv-LV" sz="2000" dirty="0"/>
          </a:p>
          <a:p>
            <a:r>
              <a:rPr lang="lv-LV" sz="2000" dirty="0"/>
              <a:t>	</a:t>
            </a:r>
            <a:r>
              <a:rPr lang="lv-LV" sz="2000" dirty="0" smtClean="0"/>
              <a:t>pieprasa </a:t>
            </a:r>
            <a:r>
              <a:rPr lang="lv-LV" sz="2000" dirty="0" smtClean="0"/>
              <a:t>augstu teorētisko zināšanu līmeni</a:t>
            </a:r>
          </a:p>
          <a:p>
            <a:r>
              <a:rPr lang="lv-LV" sz="2000" dirty="0"/>
              <a:t>	</a:t>
            </a:r>
            <a:r>
              <a:rPr lang="lv-LV" sz="2000" dirty="0" smtClean="0"/>
              <a:t>liela intelektuālā slodze uztvērējam</a:t>
            </a:r>
          </a:p>
          <a:p>
            <a:r>
              <a:rPr lang="lv-LV" sz="2000" dirty="0"/>
              <a:t>	</a:t>
            </a:r>
            <a:r>
              <a:rPr lang="lv-LV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64989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18661"/>
            <a:ext cx="8702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7030A0"/>
                </a:solidFill>
              </a:rPr>
              <a:t>K</a:t>
            </a:r>
            <a:r>
              <a:rPr lang="lv-LV" sz="2400" b="1" dirty="0" smtClean="0">
                <a:solidFill>
                  <a:srgbClr val="7030A0"/>
                </a:solidFill>
              </a:rPr>
              <a:t>ompānija </a:t>
            </a:r>
            <a:r>
              <a:rPr lang="lv-LV" sz="2400" b="1" i="1" dirty="0" smtClean="0">
                <a:solidFill>
                  <a:srgbClr val="7030A0"/>
                </a:solidFill>
              </a:rPr>
              <a:t>Rocknight Studios</a:t>
            </a:r>
          </a:p>
          <a:p>
            <a:endParaRPr lang="lv-LV" sz="2400" dirty="0" smtClean="0"/>
          </a:p>
          <a:p>
            <a:r>
              <a:rPr lang="lv-LV" sz="2400" dirty="0" smtClean="0"/>
              <a:t>Spēle </a:t>
            </a:r>
            <a:r>
              <a:rPr lang="lv-LV" sz="2400" i="1" dirty="0" smtClean="0"/>
              <a:t>Rough Rush</a:t>
            </a:r>
            <a:endParaRPr lang="lv-LV" sz="2400" i="1" dirty="0"/>
          </a:p>
          <a:p>
            <a:r>
              <a:rPr lang="lv-LV" sz="2400" dirty="0" smtClean="0"/>
              <a:t>(skarbā steiga, autoru tulk.)</a:t>
            </a:r>
          </a:p>
          <a:p>
            <a:endParaRPr lang="lv-LV" sz="2400" dirty="0" smtClean="0"/>
          </a:p>
          <a:p>
            <a:r>
              <a:rPr lang="lv-LV" sz="2400" smtClean="0"/>
              <a:t>Brīvs radīšanas process</a:t>
            </a:r>
            <a:endParaRPr lang="lv-LV" sz="2400" dirty="0" smtClean="0"/>
          </a:p>
          <a:p>
            <a:r>
              <a:rPr lang="lv-LV" sz="2400" dirty="0" smtClean="0"/>
              <a:t>Nav tirgus noteikumu</a:t>
            </a:r>
          </a:p>
          <a:p>
            <a:r>
              <a:rPr lang="lv-LV" sz="2400" dirty="0" smtClean="0"/>
              <a:t>”Māksliniecisks stāsts, izsmalcināts stils”</a:t>
            </a:r>
          </a:p>
          <a:p>
            <a:endParaRPr lang="lv-LV" sz="2400" dirty="0" smtClean="0"/>
          </a:p>
          <a:p>
            <a:endParaRPr lang="lv-LV" sz="2400" dirty="0" smtClean="0"/>
          </a:p>
          <a:p>
            <a:endParaRPr lang="lv-LV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58" y="218661"/>
            <a:ext cx="3810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7" y="175452"/>
            <a:ext cx="3810000" cy="238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612" y="1064712"/>
            <a:ext cx="4281395" cy="2675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334" y="3086107"/>
            <a:ext cx="4122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7030A0"/>
                </a:solidFill>
              </a:rPr>
              <a:t>“Dinamiskas digitālās gleznas” </a:t>
            </a:r>
            <a:endParaRPr lang="lv-LV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78296"/>
            <a:ext cx="86371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	MMT: </a:t>
            </a:r>
            <a:r>
              <a:rPr lang="lv-LV" sz="2800" dirty="0" err="1" smtClean="0"/>
              <a:t>zin</a:t>
            </a:r>
            <a:r>
              <a:rPr lang="en-US" sz="2800" dirty="0" err="1"/>
              <a:t>āšanu</a:t>
            </a:r>
            <a:r>
              <a:rPr lang="en-US" sz="2800" dirty="0"/>
              <a:t> </a:t>
            </a:r>
            <a:r>
              <a:rPr lang="en-US" sz="2800" dirty="0" err="1" smtClean="0"/>
              <a:t>depozīts</a:t>
            </a:r>
            <a:endParaRPr lang="lv-LV" sz="2800" dirty="0"/>
          </a:p>
          <a:p>
            <a:r>
              <a:rPr lang="lv-LV" sz="2800" dirty="0" smtClean="0"/>
              <a:t>	</a:t>
            </a:r>
            <a:r>
              <a:rPr lang="lv-LV" sz="2800" dirty="0" smtClean="0"/>
              <a:t>aizvērta </a:t>
            </a:r>
            <a:r>
              <a:rPr lang="lv-LV" sz="2800" dirty="0"/>
              <a:t>zināšanu un ideju </a:t>
            </a:r>
            <a:r>
              <a:rPr lang="lv-LV" sz="2800" dirty="0" smtClean="0"/>
              <a:t>krātuve</a:t>
            </a:r>
            <a:endParaRPr lang="lv-LV" sz="2800" dirty="0"/>
          </a:p>
          <a:p>
            <a:r>
              <a:rPr lang="lv-LV" sz="2800" dirty="0"/>
              <a:t>	slēpti kodi, šifrēti vēstījumi, sarežģīta valoda</a:t>
            </a:r>
          </a:p>
          <a:p>
            <a:r>
              <a:rPr lang="lv-LV" sz="2800" dirty="0"/>
              <a:t>	spožas </a:t>
            </a:r>
            <a:r>
              <a:rPr lang="lv-LV" sz="2800" dirty="0" smtClean="0"/>
              <a:t>idejas</a:t>
            </a:r>
          </a:p>
          <a:p>
            <a:endParaRPr lang="lv-LV" sz="2800" dirty="0"/>
          </a:p>
          <a:p>
            <a:r>
              <a:rPr lang="lv-LV" sz="2800" dirty="0" smtClean="0"/>
              <a:t>Kā </a:t>
            </a:r>
            <a:r>
              <a:rPr lang="lv-LV" sz="2800" dirty="0" smtClean="0"/>
              <a:t>MMT depozītu padarīt </a:t>
            </a:r>
            <a:r>
              <a:rPr lang="lv-LV" sz="2800" dirty="0" smtClean="0"/>
              <a:t>lietojamu?</a:t>
            </a:r>
            <a:endParaRPr lang="lv-LV" sz="2800" dirty="0" smtClean="0"/>
          </a:p>
          <a:p>
            <a:pPr algn="ctr"/>
            <a:endParaRPr lang="lv-LV" sz="2800" dirty="0" smtClean="0"/>
          </a:p>
          <a:p>
            <a:r>
              <a:rPr lang="lv-LV" sz="2000" dirty="0" smtClean="0"/>
              <a:t>Modernisma estētikas idejas – tīrās mākslas lauks</a:t>
            </a:r>
          </a:p>
          <a:p>
            <a:endParaRPr lang="lv-LV" sz="2000" dirty="0" smtClean="0"/>
          </a:p>
          <a:p>
            <a:r>
              <a:rPr lang="lv-LV" sz="2000" b="1" dirty="0" err="1" smtClean="0"/>
              <a:t>Atdeve</a:t>
            </a:r>
            <a:r>
              <a:rPr lang="lv-LV" sz="2000" b="1" dirty="0" smtClean="0"/>
              <a:t> (a</a:t>
            </a:r>
            <a:r>
              <a:rPr lang="lv-LV" sz="2000" b="1" dirty="0" smtClean="0"/>
              <a:t>tgriezeniskā saite) ir vāja</a:t>
            </a:r>
          </a:p>
          <a:p>
            <a:r>
              <a:rPr lang="lv-LV" sz="2000" b="1" dirty="0" smtClean="0"/>
              <a:t>Kopīgais labums (</a:t>
            </a:r>
            <a:r>
              <a:rPr lang="lv-LV" sz="2000" b="1" i="1" dirty="0" err="1" smtClean="0"/>
              <a:t>common</a:t>
            </a:r>
            <a:r>
              <a:rPr lang="lv-LV" sz="2000" b="1" i="1" dirty="0" smtClean="0"/>
              <a:t> </a:t>
            </a:r>
            <a:r>
              <a:rPr lang="lv-LV" sz="2000" b="1" i="1" dirty="0" err="1" smtClean="0"/>
              <a:t>good</a:t>
            </a:r>
            <a:r>
              <a:rPr lang="lv-LV" sz="2000" b="1" dirty="0" smtClean="0"/>
              <a:t>) ir nepietiekams</a:t>
            </a:r>
            <a:endParaRPr lang="lv-LV" sz="2000" b="1" dirty="0" smtClean="0"/>
          </a:p>
          <a:p>
            <a:r>
              <a:rPr lang="lv-LV" sz="2000" dirty="0" smtClean="0"/>
              <a:t> </a:t>
            </a:r>
            <a:r>
              <a:rPr lang="lv-LV" sz="2800" dirty="0"/>
              <a:t>	</a:t>
            </a:r>
          </a:p>
          <a:p>
            <a:r>
              <a:rPr lang="lv-LV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292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026" y="149087"/>
            <a:ext cx="8676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Pētījuma jautājumi </a:t>
            </a:r>
            <a:r>
              <a:rPr lang="lv-LV" sz="2400" dirty="0" smtClean="0"/>
              <a:t>(darba versija)</a:t>
            </a:r>
          </a:p>
          <a:p>
            <a:r>
              <a:rPr lang="lv-LV" sz="2400" dirty="0" smtClean="0"/>
              <a:t>	Kā atvērt šo slēgto telpu?</a:t>
            </a:r>
          </a:p>
          <a:p>
            <a:r>
              <a:rPr lang="lv-LV" sz="2400" dirty="0" smtClean="0"/>
              <a:t>	Kā savienot ikdienā lietojamos digitālos medijus un produktus ar 	akadēmiskajām zināšanām?</a:t>
            </a:r>
          </a:p>
          <a:p>
            <a:endParaRPr lang="lv-LV" sz="2400" dirty="0" smtClean="0"/>
          </a:p>
          <a:p>
            <a:r>
              <a:rPr lang="lv-LV" sz="2400" b="1" dirty="0" smtClean="0"/>
              <a:t>Uzdevumi</a:t>
            </a:r>
            <a:r>
              <a:rPr lang="lv-LV" sz="2400" dirty="0" smtClean="0"/>
              <a:t> (darba versija)</a:t>
            </a:r>
          </a:p>
          <a:p>
            <a:r>
              <a:rPr lang="lv-LV" sz="2400" dirty="0" smtClean="0"/>
              <a:t>Pārtulkot modernisma mākslas kodus vienkāršākā valodā</a:t>
            </a:r>
          </a:p>
          <a:p>
            <a:r>
              <a:rPr lang="lv-LV" sz="2400" dirty="0" smtClean="0"/>
              <a:t>Padarīt to vieglāk pieejamu</a:t>
            </a:r>
          </a:p>
          <a:p>
            <a:endParaRPr lang="lv-LV" sz="2400" dirty="0" smtClean="0"/>
          </a:p>
          <a:p>
            <a:r>
              <a:rPr lang="lv-LV" sz="2400" dirty="0" smtClean="0"/>
              <a:t>Telpu savienošana</a:t>
            </a:r>
          </a:p>
          <a:p>
            <a:r>
              <a:rPr lang="lv-LV" sz="2400" dirty="0" smtClean="0"/>
              <a:t>Zināšanu pārnese, ideju imports</a:t>
            </a:r>
          </a:p>
          <a:p>
            <a:r>
              <a:rPr lang="lv-LV" sz="2400" dirty="0" smtClean="0"/>
              <a:t>Iespējama kolektīvās zemapziņas situācija</a:t>
            </a:r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val="143419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8661" y="168965"/>
            <a:ext cx="86768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/>
              <a:t>Mērķi</a:t>
            </a:r>
            <a:r>
              <a:rPr lang="lv-LV" sz="2400" dirty="0" smtClean="0"/>
              <a:t>: pārnest zināšanas no modernisma mākslas teorijas uz IKT produktu izstrādes jomu (kā arī atrast kopsaucējus, saprast tradīcijas specifiku)</a:t>
            </a:r>
          </a:p>
          <a:p>
            <a:endParaRPr lang="lv-LV" sz="2400" dirty="0" smtClean="0"/>
          </a:p>
          <a:p>
            <a:r>
              <a:rPr lang="lv-LV" sz="2400" b="1" dirty="0" smtClean="0"/>
              <a:t>Hipotēze</a:t>
            </a:r>
            <a:r>
              <a:rPr lang="lv-LV" sz="2400" dirty="0" smtClean="0"/>
              <a:t> (darba versija): ikdienā lietojamos produktos ir atrodami MMT kodi (piem., spēle </a:t>
            </a:r>
            <a:r>
              <a:rPr lang="lv-LV" sz="2400" i="1" dirty="0" smtClean="0"/>
              <a:t>Rough Rush</a:t>
            </a:r>
            <a:r>
              <a:rPr lang="lv-LV" sz="2400" dirty="0" smtClean="0"/>
              <a:t>), bet MT zināšanas netiek pietiekami plaši izmantotas</a:t>
            </a:r>
          </a:p>
          <a:p>
            <a:r>
              <a:rPr lang="lv-LV" sz="2400" dirty="0" smtClean="0"/>
              <a:t>	</a:t>
            </a:r>
          </a:p>
          <a:p>
            <a:r>
              <a:rPr lang="lv-LV" sz="2400" b="1" dirty="0" smtClean="0"/>
              <a:t>Virsmērķis</a:t>
            </a:r>
            <a:r>
              <a:rPr lang="lv-LV" sz="2400" dirty="0" smtClean="0"/>
              <a:t>: paredzēt nākotnes IKT produktu perspektīvu šķērsojumā ar modernās mākslas teoriju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81381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 smtClean="0"/>
              <a:t>Pētījuma </a:t>
            </a:r>
            <a:r>
              <a:rPr lang="lv-LV" sz="2400" dirty="0" smtClean="0"/>
              <a:t>1.</a:t>
            </a:r>
            <a:r>
              <a:rPr lang="lv-LV" sz="2400" dirty="0" smtClean="0"/>
              <a:t> aktivitāte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 smtClean="0"/>
              <a:t>Kādi </a:t>
            </a:r>
            <a:r>
              <a:rPr lang="lv-LV" sz="2400" dirty="0" smtClean="0"/>
              <a:t>kodi vērojami IKT produktu telpā?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400" dirty="0" smtClean="0"/>
              <a:t>Pirmie secinājumi: IKT pragmatiski orientētie produkti ir būtiski atšķirīgi no tīrās mākslas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en-US" sz="2400" dirty="0" smtClean="0"/>
              <a:t>K</a:t>
            </a:r>
            <a:r>
              <a:rPr lang="lv-LV" sz="2400" dirty="0" err="1" smtClean="0"/>
              <a:t>ā</a:t>
            </a:r>
            <a:r>
              <a:rPr lang="lv-LV" sz="2400" dirty="0" smtClean="0"/>
              <a:t> </a:t>
            </a:r>
            <a:r>
              <a:rPr lang="lv-LV" sz="2400" dirty="0" smtClean="0"/>
              <a:t>jauno mediju mākslas </a:t>
            </a:r>
            <a:r>
              <a:rPr lang="lv-LV" sz="2400" dirty="0" smtClean="0"/>
              <a:t>principi varētu ietekmēt </a:t>
            </a:r>
            <a:r>
              <a:rPr lang="lv-LV" sz="2400" dirty="0" smtClean="0"/>
              <a:t>IKT produktus?</a:t>
            </a: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6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</a:t>
            </a:r>
            <a:r>
              <a:rPr lang="lv-LV" dirty="0" smtClean="0"/>
              <a:t>etodes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45" y="1200151"/>
            <a:ext cx="8750709" cy="3394472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Semiotiskā analīze</a:t>
            </a:r>
          </a:p>
          <a:p>
            <a:r>
              <a:rPr lang="lv-LV" dirty="0" smtClean="0"/>
              <a:t>Delfu metode</a:t>
            </a:r>
          </a:p>
          <a:p>
            <a:r>
              <a:rPr lang="lv-LV" dirty="0" smtClean="0"/>
              <a:t>Zinātniskās pētniecības dizains (</a:t>
            </a:r>
            <a:r>
              <a:rPr lang="lv-LV" i="1" dirty="0" smtClean="0"/>
              <a:t>Design science research</a:t>
            </a:r>
            <a:r>
              <a:rPr lang="lv-LV" dirty="0" smtClean="0"/>
              <a:t>) 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EKD analīze (</a:t>
            </a:r>
            <a:r>
              <a:rPr lang="lv-LV" dirty="0" err="1" smtClean="0">
                <a:solidFill>
                  <a:schemeClr val="bg1">
                    <a:lumMod val="50000"/>
                  </a:schemeClr>
                </a:solidFill>
              </a:rPr>
              <a:t>enterprise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bg1">
                    <a:lumMod val="50000"/>
                  </a:schemeClr>
                </a:solidFill>
              </a:rPr>
              <a:t>knowledge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bg1">
                    <a:lumMod val="50000"/>
                  </a:schemeClr>
                </a:solidFill>
              </a:rPr>
              <a:t>development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QFD (</a:t>
            </a:r>
            <a:r>
              <a:rPr lang="lv-LV" dirty="0" err="1" smtClean="0">
                <a:solidFill>
                  <a:schemeClr val="bg1">
                    <a:lumMod val="50000"/>
                  </a:schemeClr>
                </a:solidFill>
              </a:rPr>
              <a:t>quality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 function deployment)</a:t>
            </a:r>
          </a:p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7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4460" y="755374"/>
            <a:ext cx="7941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Patreiz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lv-LV" sz="2400" dirty="0" err="1" smtClean="0"/>
              <a:t>esaistītās</a:t>
            </a:r>
            <a:r>
              <a:rPr lang="lv-LV" sz="2400" dirty="0" smtClean="0"/>
              <a:t> personas</a:t>
            </a:r>
          </a:p>
          <a:p>
            <a:endParaRPr lang="lv-LV" sz="2400" dirty="0" smtClean="0"/>
          </a:p>
          <a:p>
            <a:r>
              <a:rPr lang="lv-LV" sz="2400" dirty="0" err="1" smtClean="0"/>
              <a:t>Cube</a:t>
            </a:r>
            <a:r>
              <a:rPr lang="lv-LV" sz="2400" dirty="0" smtClean="0"/>
              <a:t> - </a:t>
            </a:r>
            <a:r>
              <a:rPr lang="lv-LV" sz="2400" dirty="0" err="1" smtClean="0"/>
              <a:t>your</a:t>
            </a:r>
            <a:r>
              <a:rPr lang="lv-LV" sz="2400" dirty="0" smtClean="0"/>
              <a:t> </a:t>
            </a:r>
            <a:r>
              <a:rPr lang="lv-LV" sz="2400" dirty="0" err="1" smtClean="0"/>
              <a:t>digital</a:t>
            </a:r>
            <a:r>
              <a:rPr lang="lv-LV" sz="2400" dirty="0" smtClean="0"/>
              <a:t> </a:t>
            </a:r>
            <a:r>
              <a:rPr lang="lv-LV" sz="2400" dirty="0" err="1" smtClean="0"/>
              <a:t>agency</a:t>
            </a:r>
            <a:r>
              <a:rPr lang="lv-LV" sz="2400" dirty="0" smtClean="0"/>
              <a:t> for </a:t>
            </a:r>
            <a:r>
              <a:rPr lang="lv-LV" sz="2400" dirty="0" err="1" smtClean="0"/>
              <a:t>building</a:t>
            </a:r>
            <a:r>
              <a:rPr lang="lv-LV" sz="2400" dirty="0" smtClean="0"/>
              <a:t> </a:t>
            </a:r>
            <a:r>
              <a:rPr lang="lv-LV" sz="2400" dirty="0" err="1" smtClean="0"/>
              <a:t>a</a:t>
            </a:r>
            <a:r>
              <a:rPr lang="lv-LV" sz="2400" dirty="0" smtClean="0"/>
              <a:t> </a:t>
            </a:r>
            <a:r>
              <a:rPr lang="lv-LV" sz="2400" dirty="0" err="1" smtClean="0"/>
              <a:t>better</a:t>
            </a:r>
            <a:r>
              <a:rPr lang="lv-LV" sz="2400" dirty="0" smtClean="0"/>
              <a:t> </a:t>
            </a:r>
            <a:r>
              <a:rPr lang="lv-LV" sz="2400" dirty="0" err="1" smtClean="0"/>
              <a:t>web</a:t>
            </a:r>
            <a:endParaRPr lang="lv-LV" sz="2400" dirty="0"/>
          </a:p>
          <a:p>
            <a:r>
              <a:rPr lang="en-US" sz="2400" dirty="0"/>
              <a:t>D</a:t>
            </a:r>
            <a:r>
              <a:rPr lang="lv-LV" sz="2400" dirty="0" err="1"/>
              <a:t>atorspēļu</a:t>
            </a:r>
            <a:r>
              <a:rPr lang="lv-LV" sz="2400" dirty="0"/>
              <a:t> veidotāji</a:t>
            </a:r>
          </a:p>
          <a:p>
            <a:r>
              <a:rPr lang="lv-LV" sz="2400" dirty="0" smtClean="0"/>
              <a:t>Jauno mediju </a:t>
            </a:r>
            <a:r>
              <a:rPr lang="lv-LV" sz="2400" dirty="0"/>
              <a:t>mākslas </a:t>
            </a:r>
            <a:r>
              <a:rPr lang="lv-LV" sz="2400" dirty="0" smtClean="0"/>
              <a:t>pārstāvji</a:t>
            </a:r>
          </a:p>
          <a:p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val="189394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 smtClean="0"/>
              <a:t>1. aktivitāte. Modernisma kodu šķērsojums ar IKT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 smtClean="0"/>
              <a:t>Ieskats </a:t>
            </a:r>
            <a:r>
              <a:rPr lang="lv-LV" sz="2400" dirty="0" smtClean="0"/>
              <a:t>jauno mediju </a:t>
            </a:r>
            <a:r>
              <a:rPr lang="lv-LV" sz="2400" dirty="0" smtClean="0"/>
              <a:t>mākslas vēsturē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 smtClean="0"/>
              <a:t>Jauno mediju </a:t>
            </a:r>
            <a:r>
              <a:rPr lang="lv-LV" sz="2400" dirty="0" smtClean="0"/>
              <a:t>mākslas teorētiskā bāze: modernisma paradigma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en-US" sz="2400" dirty="0" smtClean="0"/>
              <a:t>	K</a:t>
            </a:r>
            <a:r>
              <a:rPr lang="lv-LV" sz="2400" dirty="0" smtClean="0"/>
              <a:t>oda jēdziens (Sosīrs, Pīrss). </a:t>
            </a:r>
            <a:r>
              <a:rPr lang="en-US" sz="2400" dirty="0" smtClean="0"/>
              <a:t>A</a:t>
            </a:r>
            <a:r>
              <a:rPr lang="lv-LV" sz="2400" dirty="0" smtClean="0"/>
              <a:t>izslēgto durvju princips</a:t>
            </a:r>
          </a:p>
          <a:p>
            <a:pPr marL="0" indent="0">
              <a:buNone/>
            </a:pPr>
            <a:r>
              <a:rPr lang="lv-LV" sz="2400" dirty="0" smtClean="0"/>
              <a:t>	Kods: noslēgta zīme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528</Words>
  <Application>Microsoft Macintosh PowerPoint</Application>
  <PresentationFormat>On-screen Show (16:9)</PresentationFormat>
  <Paragraphs>196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Office Theme</vt:lpstr>
      <vt:lpstr>Office Theme</vt:lpstr>
      <vt:lpstr>   Modernisma mākslas kodu veicināta IKT produktu inovācija  Nr. 1.1.1.2/VIAA/1/16/106 Ieva Gintere</vt:lpstr>
      <vt:lpstr>PowerPoint Presentation</vt:lpstr>
      <vt:lpstr>PowerPoint Presentation</vt:lpstr>
      <vt:lpstr>PowerPoint Presentation</vt:lpstr>
      <vt:lpstr>PowerPoint Presentation</vt:lpstr>
      <vt:lpstr>Pētījuma 1. aktivitāte</vt:lpstr>
      <vt:lpstr>Metodes </vt:lpstr>
      <vt:lpstr>PowerPoint Presentation</vt:lpstr>
      <vt:lpstr>1. aktivitāte. Modernisma kodu šķērsojums ar IKT</vt:lpstr>
      <vt:lpstr>Teorētiskais mantojums</vt:lpstr>
      <vt:lpstr>Kādi varētu būt IKT vides un modernitātes saskares punkti?</vt:lpstr>
      <vt:lpstr>Gints Gabrāns SAN (2016-) http://web.san.lv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 Forma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Microsoft Office User</cp:lastModifiedBy>
  <cp:revision>307</cp:revision>
  <dcterms:created xsi:type="dcterms:W3CDTF">2017-04-10T12:37:28Z</dcterms:created>
  <dcterms:modified xsi:type="dcterms:W3CDTF">2017-11-23T13:49:00Z</dcterms:modified>
</cp:coreProperties>
</file>