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48" r:id="rId2"/>
  </p:sldMasterIdLst>
  <p:notesMasterIdLst>
    <p:notesMasterId r:id="rId18"/>
  </p:notesMasterIdLst>
  <p:handoutMasterIdLst>
    <p:handoutMasterId r:id="rId19"/>
  </p:handoutMasterIdLst>
  <p:sldIdLst>
    <p:sldId id="256" r:id="rId3"/>
    <p:sldId id="292" r:id="rId4"/>
    <p:sldId id="277" r:id="rId5"/>
    <p:sldId id="279" r:id="rId6"/>
    <p:sldId id="278" r:id="rId7"/>
    <p:sldId id="280" r:id="rId8"/>
    <p:sldId id="284" r:id="rId9"/>
    <p:sldId id="290" r:id="rId10"/>
    <p:sldId id="285" r:id="rId11"/>
    <p:sldId id="283" r:id="rId12"/>
    <p:sldId id="287" r:id="rId13"/>
    <p:sldId id="286" r:id="rId14"/>
    <p:sldId id="291" r:id="rId15"/>
    <p:sldId id="289" r:id="rId16"/>
    <p:sldId id="281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47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/>
    <p:restoredTop sz="94631"/>
  </p:normalViewPr>
  <p:slideViewPr>
    <p:cSldViewPr snapToGrid="0" snapToObjects="1">
      <p:cViewPr varScale="1">
        <p:scale>
          <a:sx n="129" d="100"/>
          <a:sy n="129" d="100"/>
        </p:scale>
        <p:origin x="59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F4CDD-B985-1B45-A3B2-5EBCE887EFA8}" type="datetimeFigureOut">
              <a:rPr lang="en-US" smtClean="0"/>
              <a:t>3/17/18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682B4-4452-EA48-A856-74AA05CA2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04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F8E7A-8EB6-994F-86E9-6B13087D9FF8}" type="datetimeFigureOut">
              <a:rPr lang="lv-LV" smtClean="0"/>
              <a:t>17.03.18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70723-70F2-4D4C-9D0A-F8641381EF9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531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70723-70F2-4D4C-9D0A-F8641381EF97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31593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70723-70F2-4D4C-9D0A-F8641381EF97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2658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sz="4400"/>
            </a:lvl1pPr>
          </a:lstStyle>
          <a:p>
            <a:r>
              <a:rPr kumimoji="0" lang="lv-LV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478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kumimoji="0" lang="lv-LV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478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11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349302" y="-1016000"/>
            <a:ext cx="9519129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38100" y="3220011"/>
            <a:ext cx="9217560" cy="192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305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68478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lv-LV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8478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pic>
        <p:nvPicPr>
          <p:cNvPr id="8" name="Picture 7"/>
          <p:cNvPicPr/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3650447"/>
            <a:ext cx="9144000" cy="149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11049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BFD9026-E6C9-1B41-85CC-CE8EC9811BD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marL="0" marR="0" indent="0" algn="l" defTabSz="4572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4400" kern="1200">
          <a:solidFill>
            <a:srgbClr val="68478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ciencedirect.com/science/article/pii/S1877050915028513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ieva.gintere@va.l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00199"/>
            <a:ext cx="8229600" cy="2703443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>
                <a:solidFill>
                  <a:schemeClr val="tx1"/>
                </a:solidFill>
              </a:rPr>
              <a:t/>
            </a:r>
            <a:br>
              <a:rPr lang="en-US" b="0" dirty="0" smtClean="0">
                <a:solidFill>
                  <a:schemeClr val="tx1"/>
                </a:solidFill>
              </a:rPr>
            </a:br>
            <a:r>
              <a:rPr lang="en-US" b="0" dirty="0" smtClean="0">
                <a:solidFill>
                  <a:schemeClr val="tx1"/>
                </a:solidFill>
              </a:rPr>
              <a:t/>
            </a:r>
            <a:br>
              <a:rPr lang="en-US" b="0" dirty="0" smtClean="0">
                <a:solidFill>
                  <a:schemeClr val="tx1"/>
                </a:solidFill>
              </a:rPr>
            </a:br>
            <a:r>
              <a:rPr lang="en-US" b="0" dirty="0" smtClean="0">
                <a:solidFill>
                  <a:schemeClr val="tx1"/>
                </a:solidFill>
              </a:rPr>
              <a:t/>
            </a:r>
            <a:br>
              <a:rPr lang="en-US" b="0" dirty="0" smtClean="0">
                <a:solidFill>
                  <a:schemeClr val="tx1"/>
                </a:solidFill>
              </a:rPr>
            </a:br>
            <a:r>
              <a:rPr lang="en-US" sz="2700" i="1" dirty="0" smtClean="0">
                <a:solidFill>
                  <a:schemeClr val="bg1"/>
                </a:solidFill>
              </a:rPr>
              <a:t>Ieva Gintere, </a:t>
            </a:r>
            <a:r>
              <a:rPr lang="en-US" sz="2700" i="1" dirty="0">
                <a:solidFill>
                  <a:schemeClr val="bg1"/>
                </a:solidFill>
              </a:rPr>
              <a:t>D</a:t>
            </a:r>
            <a:r>
              <a:rPr lang="en-US" sz="2700" i="1" dirty="0" smtClean="0">
                <a:solidFill>
                  <a:schemeClr val="bg1"/>
                </a:solidFill>
              </a:rPr>
              <a:t>r.art</a:t>
            </a:r>
            <a:r>
              <a:rPr lang="en-US" sz="2700" i="1" dirty="0" smtClean="0">
                <a:solidFill>
                  <a:schemeClr val="bg1"/>
                </a:solidFill>
              </a:rPr>
              <a:t>.</a:t>
            </a:r>
            <a:br>
              <a:rPr lang="en-US" sz="2700" i="1" dirty="0" smtClean="0">
                <a:solidFill>
                  <a:schemeClr val="bg1"/>
                </a:solidFill>
              </a:rPr>
            </a:br>
            <a:r>
              <a:rPr lang="en-US" sz="2700" i="1" dirty="0" smtClean="0">
                <a:solidFill>
                  <a:schemeClr val="tx1"/>
                </a:solidFill>
              </a:rPr>
              <a:t>Post-doctorate researcher, assistant professor</a:t>
            </a:r>
            <a:br>
              <a:rPr lang="en-US" sz="2700" i="1" dirty="0" smtClean="0">
                <a:solidFill>
                  <a:schemeClr val="tx1"/>
                </a:solidFill>
              </a:rPr>
            </a:br>
            <a:r>
              <a:rPr lang="en-US" sz="2700" i="1" dirty="0" smtClean="0">
                <a:solidFill>
                  <a:schemeClr val="tx1"/>
                </a:solidFill>
              </a:rPr>
              <a:t>Vidzeme University of Applied Sciences, Latvia</a:t>
            </a:r>
            <a:r>
              <a:rPr lang="en-US" sz="2700" b="0" i="1" dirty="0" smtClean="0">
                <a:solidFill>
                  <a:schemeClr val="tx1"/>
                </a:solidFill>
              </a:rPr>
              <a:t/>
            </a:r>
            <a:br>
              <a:rPr lang="en-US" sz="2700" b="0" i="1" dirty="0" smtClean="0">
                <a:solidFill>
                  <a:schemeClr val="tx1"/>
                </a:solidFill>
              </a:rPr>
            </a:b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31690" y="45031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v-LV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Breaking and entering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Artist can enter any space, open it up</a:t>
            </a:r>
          </a:p>
          <a:p>
            <a:pPr marL="0" indent="0" algn="ctr">
              <a:buNone/>
            </a:pPr>
            <a:r>
              <a:rPr lang="en-US" sz="2400" dirty="0" smtClean="0"/>
              <a:t>for creative activities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	Hacking</a:t>
            </a:r>
            <a:r>
              <a:rPr lang="en-US" sz="2400" dirty="0" smtClean="0"/>
              <a:t> </a:t>
            </a:r>
          </a:p>
          <a:p>
            <a:pPr lvl="1">
              <a:buFontTx/>
              <a:buChar char="-"/>
            </a:pPr>
            <a:r>
              <a:rPr lang="en-US" sz="1800" dirty="0" smtClean="0"/>
              <a:t>To enter a space to </a:t>
            </a:r>
            <a:r>
              <a:rPr lang="en-US" sz="1800" dirty="0"/>
              <a:t>achieve ethical </a:t>
            </a:r>
            <a:r>
              <a:rPr lang="en-US" sz="1800" dirty="0" smtClean="0"/>
              <a:t>goals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In the context of e-learning:</a:t>
            </a:r>
            <a:endParaRPr lang="en-US" sz="1800" dirty="0"/>
          </a:p>
          <a:p>
            <a:pPr lvl="1">
              <a:buFontTx/>
              <a:buChar char="-"/>
            </a:pPr>
            <a:r>
              <a:rPr lang="en-US" sz="1800" dirty="0" smtClean="0"/>
              <a:t>To </a:t>
            </a:r>
            <a:r>
              <a:rPr lang="en-US" sz="1800" b="1" dirty="0"/>
              <a:t>enter the social </a:t>
            </a:r>
            <a:r>
              <a:rPr lang="en-US" sz="1800" b="1" dirty="0" smtClean="0"/>
              <a:t>space</a:t>
            </a:r>
          </a:p>
          <a:p>
            <a:pPr lvl="1">
              <a:buFontTx/>
              <a:buChar char="-"/>
            </a:pPr>
            <a:r>
              <a:rPr lang="en-US" sz="1800" dirty="0" smtClean="0"/>
              <a:t>to </a:t>
            </a:r>
            <a:r>
              <a:rPr lang="en-US" sz="1800" b="1" dirty="0" smtClean="0"/>
              <a:t>improve</a:t>
            </a:r>
            <a:r>
              <a:rPr lang="en-US" sz="1800" dirty="0" smtClean="0"/>
              <a:t> the education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0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B</a:t>
            </a:r>
            <a:r>
              <a:rPr lang="en-US" sz="3200" b="1" dirty="0" smtClean="0"/>
              <a:t>enefits</a:t>
            </a:r>
            <a:r>
              <a:rPr lang="en-US" sz="3200" dirty="0" smtClean="0"/>
              <a:t> </a:t>
            </a:r>
            <a:r>
              <a:rPr lang="en-US" sz="3200" dirty="0"/>
              <a:t>of </a:t>
            </a:r>
            <a:r>
              <a:rPr lang="en-US" sz="3200" dirty="0" smtClean="0"/>
              <a:t>Hacking</a:t>
            </a:r>
            <a:endParaRPr lang="lv-LV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3" y="1200151"/>
            <a:ext cx="8696739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 significant </a:t>
            </a:r>
            <a:r>
              <a:rPr lang="en-US" sz="2400" b="1" dirty="0" smtClean="0"/>
              <a:t>boost of registration </a:t>
            </a:r>
            <a:r>
              <a:rPr lang="en-US" sz="2400" dirty="0" smtClean="0"/>
              <a:t>in the system of e-courses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</a:p>
          <a:p>
            <a:pPr marL="0" indent="0">
              <a:buNone/>
            </a:pPr>
            <a:r>
              <a:rPr lang="en-US" sz="2400" dirty="0" smtClean="0"/>
              <a:t>Activated users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- encouraged </a:t>
            </a:r>
            <a:r>
              <a:rPr lang="en-US" sz="2400" dirty="0"/>
              <a:t>to stay the length of the </a:t>
            </a:r>
            <a:r>
              <a:rPr lang="en-US" sz="2400" dirty="0" smtClean="0"/>
              <a:t>course, </a:t>
            </a:r>
            <a:r>
              <a:rPr lang="en-US" sz="2400" b="1" dirty="0" smtClean="0"/>
              <a:t>less drop-outs</a:t>
            </a:r>
            <a:endParaRPr lang="lv-LV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0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897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Hacking the social space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4507"/>
            <a:ext cx="8229600" cy="35313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E-learning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entered </a:t>
            </a:r>
            <a:r>
              <a:rPr lang="en-US" sz="2400" dirty="0" smtClean="0"/>
              <a:t>the public space by three medias: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/>
              <a:t>	</a:t>
            </a:r>
            <a:r>
              <a:rPr lang="en-US" sz="2400" dirty="0" smtClean="0"/>
              <a:t>television (video materials), mobile phones (SMS),</a:t>
            </a:r>
          </a:p>
          <a:p>
            <a:pPr marL="0" indent="0" algn="ctr">
              <a:buNone/>
            </a:pPr>
            <a:r>
              <a:rPr lang="en-US" sz="2400" dirty="0" smtClean="0"/>
              <a:t>and computer (internet) 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called </a:t>
            </a:r>
            <a:r>
              <a:rPr lang="en-US" sz="2400" b="1" dirty="0" smtClean="0"/>
              <a:t>eBig3</a:t>
            </a:r>
          </a:p>
          <a:p>
            <a:pPr marL="0" indent="0" algn="ctr">
              <a:buNone/>
            </a:pPr>
            <a:endParaRPr lang="en-US" sz="2400" b="1" dirty="0" smtClean="0"/>
          </a:p>
          <a:p>
            <a:pPr marL="0" indent="0" algn="ctr">
              <a:buNone/>
            </a:pPr>
            <a:r>
              <a:rPr lang="en-US" sz="1400" b="1" dirty="0"/>
              <a:t>Triple-screen </a:t>
            </a:r>
            <a:r>
              <a:rPr lang="en-US" sz="1400" dirty="0"/>
              <a:t>e-Learning </a:t>
            </a:r>
            <a:endParaRPr lang="en-US" sz="1400" b="1" dirty="0"/>
          </a:p>
          <a:p>
            <a:pPr marL="0" indent="0">
              <a:buNone/>
            </a:pPr>
            <a:r>
              <a:rPr lang="en-US" sz="1300" dirty="0"/>
              <a:t>Kapenieks, A., </a:t>
            </a:r>
            <a:r>
              <a:rPr lang="en-US" sz="1300" dirty="0" smtClean="0"/>
              <a:t>et al., </a:t>
            </a:r>
            <a:r>
              <a:rPr lang="en-US" sz="1300" b="1" dirty="0" smtClean="0"/>
              <a:t>2015</a:t>
            </a:r>
            <a:r>
              <a:rPr lang="en-US" sz="1300" dirty="0"/>
              <a:t>. User Behavior in Multi-screen e-Learning. In </a:t>
            </a:r>
            <a:r>
              <a:rPr lang="en-US" sz="1300" i="1" dirty="0"/>
              <a:t>Procedia Computer Science</a:t>
            </a:r>
            <a:r>
              <a:rPr lang="en-US" sz="1300" dirty="0"/>
              <a:t>. Vol. 65, pp. 761-767. Available at: </a:t>
            </a:r>
            <a:r>
              <a:rPr lang="en-US" sz="1300" u="sng" dirty="0">
                <a:hlinkClick r:id="rId2"/>
              </a:rPr>
              <a:t>http://www.sciencedirect.com/science/article/pii/S1877050915028513</a:t>
            </a:r>
            <a:r>
              <a:rPr lang="en-US" sz="13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68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3200" dirty="0" err="1" smtClean="0"/>
              <a:t>Other</a:t>
            </a:r>
            <a:r>
              <a:rPr lang="lv-LV" sz="3200" dirty="0" smtClean="0"/>
              <a:t> </a:t>
            </a:r>
            <a:r>
              <a:rPr lang="lv-LV" sz="3200" dirty="0" err="1" smtClean="0"/>
              <a:t>concepts</a:t>
            </a:r>
            <a:r>
              <a:rPr lang="lv-LV" sz="3200" dirty="0" smtClean="0"/>
              <a:t> of Digital </a:t>
            </a:r>
            <a:r>
              <a:rPr lang="lv-LV" sz="3200" dirty="0"/>
              <a:t>A</a:t>
            </a:r>
            <a:r>
              <a:rPr lang="lv-LV" sz="3200" dirty="0" smtClean="0"/>
              <a:t>rt</a:t>
            </a:r>
            <a:endParaRPr lang="lv-LV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Random </a:t>
            </a:r>
            <a:r>
              <a:rPr lang="en-US" sz="2400" b="1" dirty="0"/>
              <a:t>A</a:t>
            </a:r>
            <a:r>
              <a:rPr lang="en-US" sz="2400" b="1" dirty="0" smtClean="0"/>
              <a:t>ccess</a:t>
            </a:r>
            <a:r>
              <a:rPr lang="en-US" sz="2400" dirty="0"/>
              <a:t>: </a:t>
            </a:r>
          </a:p>
          <a:p>
            <a:pPr lvl="1">
              <a:buFontTx/>
              <a:buChar char="-"/>
            </a:pPr>
            <a:r>
              <a:rPr lang="en-US" sz="2000" dirty="0" smtClean="0"/>
              <a:t>there </a:t>
            </a:r>
            <a:r>
              <a:rPr lang="en-US" sz="2000" dirty="0"/>
              <a:t>is no single door, one can use any </a:t>
            </a:r>
            <a:r>
              <a:rPr lang="en-US" sz="2000" dirty="0" smtClean="0"/>
              <a:t>entrance</a:t>
            </a:r>
          </a:p>
          <a:p>
            <a:pPr lvl="1">
              <a:buFontTx/>
              <a:buChar char="-"/>
            </a:pPr>
            <a:r>
              <a:rPr lang="en-US" sz="2000" dirty="0"/>
              <a:t>i</a:t>
            </a:r>
            <a:r>
              <a:rPr lang="en-US" sz="2000" dirty="0" smtClean="0"/>
              <a:t>t </a:t>
            </a:r>
            <a:r>
              <a:rPr lang="en-US" sz="2000" dirty="0" smtClean="0"/>
              <a:t>is more efficient to enter the social space </a:t>
            </a:r>
            <a:r>
              <a:rPr lang="en-US" sz="2000" b="1" dirty="0" smtClean="0"/>
              <a:t>by several entrances </a:t>
            </a:r>
            <a:endParaRPr lang="en-US" sz="2000" b="1" dirty="0"/>
          </a:p>
          <a:p>
            <a:pPr marL="0" indent="0">
              <a:buNone/>
            </a:pPr>
            <a:endParaRPr lang="en-US" sz="1900" u="sng" dirty="0"/>
          </a:p>
          <a:p>
            <a:pPr marL="0" indent="0">
              <a:buNone/>
            </a:pPr>
            <a:r>
              <a:rPr lang="en-US" sz="1900" dirty="0" smtClean="0"/>
              <a:t>Good results: i</a:t>
            </a:r>
            <a:r>
              <a:rPr lang="en-US" sz="1900" dirty="0" smtClean="0"/>
              <a:t>mprovement </a:t>
            </a:r>
            <a:r>
              <a:rPr lang="en-US" sz="1900" dirty="0"/>
              <a:t>of accessibility of </a:t>
            </a:r>
            <a:r>
              <a:rPr lang="en-US" sz="1900" dirty="0" smtClean="0"/>
              <a:t>e-courses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06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Thank you for your attention</a:t>
            </a:r>
            <a:r>
              <a:rPr lang="en-US" sz="3200" dirty="0" smtClean="0"/>
              <a:t>!</a:t>
            </a:r>
            <a:endParaRPr lang="lv-LV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This </a:t>
            </a:r>
            <a:r>
              <a:rPr lang="en-US" sz="2000" dirty="0"/>
              <a:t>research has been supported by:</a:t>
            </a:r>
          </a:p>
          <a:p>
            <a:r>
              <a:rPr lang="en-US" sz="2000" dirty="0" smtClean="0"/>
              <a:t>Post-doctoral </a:t>
            </a:r>
            <a:r>
              <a:rPr lang="en-US" sz="2000" dirty="0"/>
              <a:t>Research </a:t>
            </a:r>
            <a:r>
              <a:rPr lang="en-US" sz="2000" dirty="0" smtClean="0"/>
              <a:t>Aid, European </a:t>
            </a:r>
            <a:r>
              <a:rPr lang="en-US" sz="2000" dirty="0"/>
              <a:t>Regional Development Fund (ERFD) project No.1.1.1.2/VIAA/1/16/106 </a:t>
            </a:r>
            <a:r>
              <a:rPr lang="en-US" sz="2000" dirty="0" smtClean="0"/>
              <a:t>“</a:t>
            </a:r>
            <a:r>
              <a:rPr lang="en-US" sz="2000" dirty="0"/>
              <a:t>Leveraging ICT product innovations by enhancing codes of modern art” </a:t>
            </a:r>
          </a:p>
          <a:p>
            <a:r>
              <a:rPr lang="en-US" sz="2000" dirty="0"/>
              <a:t>ERA-NET research project </a:t>
            </a:r>
            <a:r>
              <a:rPr lang="en-US" sz="2000" dirty="0" err="1"/>
              <a:t>FuturICT</a:t>
            </a:r>
            <a:r>
              <a:rPr lang="en-US" sz="2000" dirty="0"/>
              <a:t> 2.0 “</a:t>
            </a:r>
            <a:r>
              <a:rPr lang="en-US" sz="2000" dirty="0" smtClean="0"/>
              <a:t>Large scale </a:t>
            </a:r>
            <a:r>
              <a:rPr lang="en-US" sz="2000" dirty="0"/>
              <a:t>experiments and simulations for the </a:t>
            </a:r>
            <a:r>
              <a:rPr lang="en-US" sz="2000" dirty="0" smtClean="0"/>
              <a:t>second generation </a:t>
            </a:r>
            <a:r>
              <a:rPr lang="en-US" sz="2000" dirty="0"/>
              <a:t>of </a:t>
            </a:r>
            <a:r>
              <a:rPr lang="en-US" sz="2000" dirty="0" err="1" smtClean="0"/>
              <a:t>FuturICT</a:t>
            </a:r>
            <a:r>
              <a:rPr lang="en-US" sz="2000" dirty="0" smtClean="0"/>
              <a:t>”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200" dirty="0" smtClean="0"/>
              <a:t>Ieva Gintere</a:t>
            </a:r>
          </a:p>
          <a:p>
            <a:pPr marL="0" indent="0">
              <a:buNone/>
            </a:pPr>
            <a:r>
              <a:rPr lang="en-US" sz="1200" dirty="0" smtClean="0"/>
              <a:t>Vidzeme University of Applied Sciences, Latvia</a:t>
            </a:r>
          </a:p>
          <a:p>
            <a:pPr marL="0" indent="0">
              <a:buNone/>
            </a:pPr>
            <a:r>
              <a:rPr lang="en-US" sz="1200" dirty="0" smtClean="0">
                <a:hlinkClick r:id="rId2"/>
              </a:rPr>
              <a:t>ieva.gintere@va.lv</a:t>
            </a:r>
            <a:r>
              <a:rPr lang="en-US" sz="12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65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The questions of the Post-doc research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 defTabSz="914400">
              <a:spcBef>
                <a:spcPts val="0"/>
              </a:spcBef>
              <a:buNone/>
              <a:defRPr/>
            </a:pPr>
            <a:r>
              <a:rPr lang="en-US" sz="2400" dirty="0" smtClean="0"/>
              <a:t>The </a:t>
            </a:r>
            <a:r>
              <a:rPr lang="en-US" sz="2400" b="1" dirty="0" smtClean="0"/>
              <a:t>matching points </a:t>
            </a:r>
            <a:r>
              <a:rPr lang="en-US" sz="2400" dirty="0" smtClean="0"/>
              <a:t>of the mainstream </a:t>
            </a:r>
            <a:r>
              <a:rPr lang="en-US" sz="2400" dirty="0"/>
              <a:t>digital culture </a:t>
            </a:r>
            <a:r>
              <a:rPr lang="en-US" sz="2400" dirty="0" smtClean="0"/>
              <a:t>and tendencies of digital art (rooted in modernism)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en-US" sz="2400" dirty="0"/>
          </a:p>
          <a:p>
            <a:pPr marL="0" indent="0" algn="ctr" defTabSz="914400">
              <a:spcBef>
                <a:spcPts val="0"/>
              </a:spcBef>
              <a:buNone/>
              <a:defRPr/>
            </a:pPr>
            <a:r>
              <a:rPr lang="en-US" sz="2400" b="1" dirty="0" smtClean="0"/>
              <a:t>A product </a:t>
            </a:r>
            <a:r>
              <a:rPr lang="en-US" sz="2400" dirty="0"/>
              <a:t>of a mainstream culture </a:t>
            </a:r>
            <a:r>
              <a:rPr lang="en-US" sz="2400" smtClean="0"/>
              <a:t>that embodies</a:t>
            </a:r>
          </a:p>
          <a:p>
            <a:pPr marL="0" indent="0" algn="ctr" defTabSz="914400">
              <a:spcBef>
                <a:spcPts val="0"/>
              </a:spcBef>
              <a:buNone/>
              <a:defRPr/>
            </a:pPr>
            <a:r>
              <a:rPr lang="en-US" sz="2400" smtClean="0"/>
              <a:t>ideas </a:t>
            </a:r>
            <a:r>
              <a:rPr lang="en-US" sz="2400" dirty="0"/>
              <a:t>of </a:t>
            </a:r>
            <a:r>
              <a:rPr lang="en-US" sz="2400" dirty="0" smtClean="0"/>
              <a:t>digital art</a:t>
            </a:r>
          </a:p>
          <a:p>
            <a:pPr marL="0" lvl="0" indent="0" algn="ctr" defTabSz="914400">
              <a:spcBef>
                <a:spcPts val="0"/>
              </a:spcBef>
              <a:buNone/>
              <a:defRPr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2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30500"/>
            <a:ext cx="9144000" cy="1274970"/>
          </a:xfrm>
        </p:spPr>
        <p:txBody>
          <a:bodyPr>
            <a:noAutofit/>
          </a:bodyPr>
          <a:lstStyle/>
          <a:p>
            <a:r>
              <a:rPr lang="en-US" sz="1600" b="0" dirty="0">
                <a:solidFill>
                  <a:schemeClr val="tx1"/>
                </a:solidFill>
              </a:rPr>
              <a:t>Gintere, I., Zagorskis, V., Kapenieks, A. (2018) </a:t>
            </a:r>
            <a:r>
              <a:rPr lang="en-US" sz="1600" dirty="0">
                <a:solidFill>
                  <a:schemeClr val="bg1"/>
                </a:solidFill>
              </a:rPr>
              <a:t>Concepts of e-Learning Accessibility Improvement – Codes of New Media Art and User Behavior Study</a:t>
            </a:r>
            <a:r>
              <a:rPr lang="en-US" sz="1600" b="0" dirty="0">
                <a:solidFill>
                  <a:schemeClr val="tx1"/>
                </a:solidFill>
              </a:rPr>
              <a:t>. 10th CSEDU International Conference on Computer Supported Education. </a:t>
            </a:r>
            <a:r>
              <a:rPr lang="en-US" sz="1600" b="0" dirty="0" smtClean="0">
                <a:solidFill>
                  <a:schemeClr val="tx1"/>
                </a:solidFill>
              </a:rPr>
              <a:t>Portugal</a:t>
            </a:r>
            <a:r>
              <a:rPr lang="en-US" sz="1600" b="0" dirty="0">
                <a:solidFill>
                  <a:schemeClr val="tx1"/>
                </a:solidFill>
              </a:rPr>
              <a:t>, Madeira, March 15-17 </a:t>
            </a:r>
            <a:r>
              <a:rPr lang="en-US" sz="1600" b="0" dirty="0" smtClean="0">
                <a:solidFill>
                  <a:schemeClr val="tx1"/>
                </a:solidFill>
              </a:rPr>
              <a:t>2018. </a:t>
            </a:r>
            <a:endParaRPr lang="lv-LV" sz="16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4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50355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Basis: </a:t>
            </a:r>
            <a:r>
              <a:rPr lang="en-US" sz="2000" b="1" dirty="0"/>
              <a:t>Post-doctoral research </a:t>
            </a:r>
            <a:r>
              <a:rPr lang="en-US" sz="2000" i="1" dirty="0"/>
              <a:t>Leveraging ICT Product Innovations by Enhancing Codes of Modern </a:t>
            </a:r>
            <a:r>
              <a:rPr lang="en-US" sz="2000" i="1" dirty="0" smtClean="0"/>
              <a:t>Art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at </a:t>
            </a:r>
            <a:r>
              <a:rPr lang="en-US" sz="2000" dirty="0" smtClean="0"/>
              <a:t>Vidzeme </a:t>
            </a:r>
            <a:r>
              <a:rPr lang="en-US" sz="2000" dirty="0"/>
              <a:t>University of Applied Sciences</a:t>
            </a:r>
            <a:br>
              <a:rPr lang="en-US" sz="2000" dirty="0"/>
            </a:br>
            <a:endParaRPr lang="lv-LV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1843"/>
            <a:ext cx="8229600" cy="3262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In a collaboration with </a:t>
            </a:r>
            <a:r>
              <a:rPr lang="en-US" sz="1800" dirty="0"/>
              <a:t>Riga Technical </a:t>
            </a:r>
            <a:r>
              <a:rPr lang="en-US" sz="1800" dirty="0" smtClean="0"/>
              <a:t>University,</a:t>
            </a:r>
            <a:r>
              <a:rPr lang="en-US" sz="1800" b="1" dirty="0" smtClean="0"/>
              <a:t> Latvia</a:t>
            </a:r>
            <a:endParaRPr lang="en-US" sz="18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Goal: transfer of knowledge</a:t>
            </a:r>
          </a:p>
          <a:p>
            <a:pPr marL="0" indent="0" algn="ctr">
              <a:buNone/>
            </a:pPr>
            <a:r>
              <a:rPr lang="en-US" sz="2400" b="1" dirty="0" smtClean="0"/>
              <a:t>digital art </a:t>
            </a:r>
            <a:r>
              <a:rPr lang="en-GB" sz="2000" b="1" dirty="0"/>
              <a:t>➤ </a:t>
            </a:r>
            <a:r>
              <a:rPr lang="en-US" sz="2400" b="1" dirty="0" smtClean="0"/>
              <a:t>fields of the ICT world</a:t>
            </a:r>
          </a:p>
          <a:p>
            <a:pPr marL="0" indent="0" algn="ctr">
              <a:buNone/>
            </a:pPr>
            <a:r>
              <a:rPr lang="en-US" sz="1900" dirty="0" smtClean="0"/>
              <a:t>such as digital media advertisement, digital games, e-learning and others</a:t>
            </a:r>
          </a:p>
          <a:p>
            <a:pPr marL="0" indent="0" algn="ctr">
              <a:buNone/>
            </a:pPr>
            <a:r>
              <a:rPr lang="en-US" sz="1900" dirty="0" smtClean="0"/>
              <a:t>(traditionally rather distant from the contemporary art)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61" y="3839769"/>
            <a:ext cx="1381539" cy="120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374" y="3781837"/>
            <a:ext cx="2534477" cy="12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pPr algn="ctr"/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sz="3200" i="1" dirty="0" smtClean="0"/>
              <a:t>Problem of this research</a:t>
            </a:r>
            <a:br>
              <a:rPr lang="en-US" sz="3200" i="1" dirty="0" smtClean="0"/>
            </a:br>
            <a:r>
              <a:rPr lang="en-US" sz="3200" i="1" dirty="0" smtClean="0"/>
              <a:t>Digital art: a cache </a:t>
            </a:r>
            <a:r>
              <a:rPr lang="en-US" sz="3200" i="1" dirty="0"/>
              <a:t>of </a:t>
            </a:r>
            <a:r>
              <a:rPr lang="en-US" sz="3200" i="1" dirty="0" smtClean="0"/>
              <a:t>knowledge</a:t>
            </a:r>
            <a:endParaRPr lang="lv-LV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1800" dirty="0"/>
              <a:t>Digital art (</a:t>
            </a:r>
            <a:r>
              <a:rPr lang="en-US" sz="1800" dirty="0" smtClean="0"/>
              <a:t>more </a:t>
            </a:r>
            <a:r>
              <a:rPr lang="en-US" sz="1800" dirty="0"/>
              <a:t>generally classified as New Media </a:t>
            </a:r>
            <a:r>
              <a:rPr lang="en-US" sz="1800" dirty="0" smtClean="0"/>
              <a:t>Art)</a:t>
            </a:r>
            <a:endParaRPr lang="en-US" sz="1800" dirty="0"/>
          </a:p>
          <a:p>
            <a:pPr marL="0" indent="0" algn="ctr">
              <a:buNone/>
            </a:pPr>
            <a:r>
              <a:rPr lang="en-US" sz="2400" dirty="0" smtClean="0"/>
              <a:t>Encapsulated knowledge / closed area</a:t>
            </a:r>
          </a:p>
          <a:p>
            <a:r>
              <a:rPr lang="en-US" sz="2400" dirty="0" smtClean="0"/>
              <a:t>Digital art embodies </a:t>
            </a:r>
            <a:r>
              <a:rPr lang="en-US" sz="2400" b="1" dirty="0" smtClean="0"/>
              <a:t>coded ideas </a:t>
            </a:r>
            <a:r>
              <a:rPr lang="en-US" sz="2400" dirty="0" smtClean="0"/>
              <a:t>that are </a:t>
            </a:r>
            <a:r>
              <a:rPr lang="en-US" sz="2400" b="1" dirty="0" smtClean="0"/>
              <a:t>not initially clear </a:t>
            </a:r>
            <a:r>
              <a:rPr lang="en-US" sz="2400" dirty="0" smtClean="0"/>
              <a:t>to the audience (unless it has the necessary intellectual background)</a:t>
            </a:r>
          </a:p>
          <a:p>
            <a:r>
              <a:rPr lang="en-US" sz="2400" dirty="0" smtClean="0"/>
              <a:t>Intellectually </a:t>
            </a:r>
            <a:r>
              <a:rPr lang="en-US" sz="2400" dirty="0"/>
              <a:t>overloaded and </a:t>
            </a:r>
            <a:r>
              <a:rPr lang="en-US" sz="2400" dirty="0" smtClean="0"/>
              <a:t>complicated</a:t>
            </a:r>
          </a:p>
          <a:p>
            <a:pPr marL="0" indent="0">
              <a:buNone/>
            </a:pPr>
            <a:r>
              <a:rPr lang="en-US" sz="1600" dirty="0" smtClean="0"/>
              <a:t>Opaque, not transparent ideas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Not </a:t>
            </a:r>
            <a:r>
              <a:rPr lang="en-US" sz="1600" dirty="0"/>
              <a:t>easily accessible: requires a high level of intellectual </a:t>
            </a:r>
            <a:r>
              <a:rPr lang="en-US" sz="1600" dirty="0" smtClean="0"/>
              <a:t>background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2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135804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Problem of knowledge transfer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2000" dirty="0" smtClean="0"/>
              <a:t>The </a:t>
            </a:r>
            <a:r>
              <a:rPr lang="en-US" sz="2000" dirty="0"/>
              <a:t>type of </a:t>
            </a:r>
            <a:r>
              <a:rPr lang="en-US" sz="2000" dirty="0" smtClean="0"/>
              <a:t>knowledge</a:t>
            </a:r>
          </a:p>
          <a:p>
            <a:pPr marL="0" indent="0" algn="ctr">
              <a:buNone/>
            </a:pPr>
            <a:r>
              <a:rPr lang="en-US" sz="2000" dirty="0" smtClean="0"/>
              <a:t>is </a:t>
            </a:r>
            <a:r>
              <a:rPr lang="en-US" sz="2000" b="1" dirty="0"/>
              <a:t>not easily transferable </a:t>
            </a:r>
            <a:r>
              <a:rPr lang="en-US" sz="2000" dirty="0"/>
              <a:t>to other fields of </a:t>
            </a:r>
            <a:r>
              <a:rPr lang="en-US" sz="2000" dirty="0" smtClean="0"/>
              <a:t>digital culture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This type of knowledge is </a:t>
            </a:r>
            <a:r>
              <a:rPr lang="en-US" sz="2000" b="1" dirty="0"/>
              <a:t>heavy</a:t>
            </a:r>
            <a:r>
              <a:rPr lang="en-US" sz="2000" dirty="0"/>
              <a:t> – </a:t>
            </a:r>
            <a:r>
              <a:rPr lang="en-US" sz="2000" b="1" dirty="0"/>
              <a:t>the knowledge flow is slow</a:t>
            </a:r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1600" dirty="0" smtClean="0"/>
              <a:t>A large corpus of texts and references (a huge baggage)</a:t>
            </a:r>
            <a:endParaRPr lang="en-US" sz="1600" dirty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2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05964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Contemporary art: a subculture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583"/>
            <a:ext cx="8229600" cy="371004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1800" dirty="0"/>
              <a:t>Modernism – ancestor of the main trends of contemporary digital art:</a:t>
            </a:r>
          </a:p>
          <a:p>
            <a:pPr marL="0" indent="0" algn="ctr">
              <a:buNone/>
            </a:pPr>
            <a:r>
              <a:rPr lang="en-US" sz="1800" dirty="0"/>
              <a:t>deformation, aesthetics of failure, conceptualism, hacking, intertextuality, and others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More than 100 years old</a:t>
            </a:r>
          </a:p>
          <a:p>
            <a:pPr marL="0" indent="0">
              <a:buNone/>
            </a:pPr>
            <a:r>
              <a:rPr lang="en-US" sz="2400" dirty="0" smtClean="0"/>
              <a:t>Artists have tried hard to make art </a:t>
            </a:r>
            <a:r>
              <a:rPr lang="en-US" sz="2400" b="1" dirty="0" smtClean="0"/>
              <a:t>interactive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1800" dirty="0" smtClean="0"/>
              <a:t>However, art today is still in a </a:t>
            </a:r>
            <a:r>
              <a:rPr lang="en-US" sz="1800" b="1" dirty="0" smtClean="0"/>
              <a:t>distant</a:t>
            </a:r>
            <a:r>
              <a:rPr lang="en-US" sz="1800" dirty="0" smtClean="0"/>
              <a:t> position to our life world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dirty="0" smtClean="0"/>
              <a:t>Stays in </a:t>
            </a:r>
            <a:r>
              <a:rPr lang="en-US" sz="1800" b="1" dirty="0" smtClean="0"/>
              <a:t>a narrow social space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dirty="0" smtClean="0"/>
              <a:t>But there are many </a:t>
            </a:r>
            <a:r>
              <a:rPr lang="en-US" sz="1800" b="1" dirty="0" smtClean="0"/>
              <a:t>original ideas </a:t>
            </a:r>
            <a:r>
              <a:rPr lang="en-US" sz="1800" dirty="0" smtClean="0"/>
              <a:t>(not presented in the previous centuries)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 slow flow of knowledge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i="1" dirty="0"/>
              <a:t>	</a:t>
            </a:r>
            <a:endParaRPr lang="en-US" sz="2400" i="1" dirty="0" smtClean="0"/>
          </a:p>
          <a:p>
            <a:pPr marL="0" indent="0">
              <a:buNone/>
            </a:pPr>
            <a:r>
              <a:rPr lang="en-US" sz="2400" i="1" dirty="0"/>
              <a:t>	</a:t>
            </a:r>
            <a:r>
              <a:rPr lang="en-US" sz="2400" i="1" dirty="0" smtClean="0"/>
              <a:t>The </a:t>
            </a:r>
            <a:r>
              <a:rPr lang="en-US" sz="2400" i="1" dirty="0"/>
              <a:t>Black Square </a:t>
            </a:r>
            <a:r>
              <a:rPr lang="en-US" sz="2400" dirty="0"/>
              <a:t>and other works of art that belong to the 	classical </a:t>
            </a:r>
            <a:r>
              <a:rPr lang="en-US" sz="2400" dirty="0" smtClean="0"/>
              <a:t>Modernism: </a:t>
            </a:r>
            <a:r>
              <a:rPr lang="en-US" sz="2400" dirty="0"/>
              <a:t>still rather unknown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		Modernism: difficult </a:t>
            </a:r>
            <a:r>
              <a:rPr lang="en-US" sz="2400" dirty="0"/>
              <a:t>to teach </a:t>
            </a:r>
          </a:p>
          <a:p>
            <a:pPr marL="0" indent="0">
              <a:buNone/>
            </a:pPr>
            <a:r>
              <a:rPr lang="en-US" sz="2400" dirty="0" smtClean="0"/>
              <a:t>			Requires </a:t>
            </a:r>
            <a:r>
              <a:rPr lang="en-US" sz="2400" dirty="0"/>
              <a:t>lots of </a:t>
            </a:r>
            <a:r>
              <a:rPr lang="en-US" sz="2400" dirty="0" smtClean="0"/>
              <a:t>reading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		It is not </a:t>
            </a:r>
            <a:r>
              <a:rPr lang="en-US" sz="2400" dirty="0" smtClean="0"/>
              <a:t>practical / against pragmatic thinking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H			HOW TO MAKE IT ALIVE?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557" y="86710"/>
            <a:ext cx="1361660" cy="1343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3" y="2509590"/>
            <a:ext cx="1428907" cy="225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1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 smtClean="0"/>
              <a:t>Digital art’s knowledge </a:t>
            </a:r>
            <a:r>
              <a:rPr lang="en-GB" sz="2800" b="1" dirty="0"/>
              <a:t>➤ </a:t>
            </a:r>
            <a:r>
              <a:rPr lang="en-US" sz="2800" dirty="0" smtClean="0"/>
              <a:t>mainstream digital culture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dirty="0"/>
              <a:t>Term ”</a:t>
            </a:r>
            <a:r>
              <a:rPr lang="en-US" sz="2400" b="1" dirty="0"/>
              <a:t>mainstream</a:t>
            </a:r>
            <a:r>
              <a:rPr lang="en-US" sz="2400" dirty="0"/>
              <a:t>”: not in a negative sense</a:t>
            </a:r>
          </a:p>
          <a:p>
            <a:pPr marL="0" indent="0">
              <a:buNone/>
            </a:pPr>
            <a:r>
              <a:rPr lang="en-US" sz="2400" dirty="0" smtClean="0"/>
              <a:t>Fields of culture close to a life world</a:t>
            </a:r>
          </a:p>
          <a:p>
            <a:pPr marL="0" indent="0">
              <a:buNone/>
            </a:pPr>
            <a:r>
              <a:rPr lang="en-US" sz="2400" dirty="0" smtClean="0"/>
              <a:t>Activities closer to our everyday life than art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 </a:t>
            </a:r>
            <a:r>
              <a:rPr lang="en-US" sz="2400" dirty="0"/>
              <a:t>type of knowledge that </a:t>
            </a:r>
            <a:r>
              <a:rPr lang="en-US" sz="2400" dirty="0" smtClean="0"/>
              <a:t>is:</a:t>
            </a:r>
            <a:br>
              <a:rPr lang="en-US" sz="2400" dirty="0" smtClean="0"/>
            </a:br>
            <a:r>
              <a:rPr lang="en-US" sz="2400" b="1" dirty="0" smtClean="0"/>
              <a:t>convenient,</a:t>
            </a:r>
          </a:p>
          <a:p>
            <a:pPr marL="0" indent="0">
              <a:buNone/>
            </a:pPr>
            <a:r>
              <a:rPr lang="en-US" sz="2400" b="1" dirty="0" smtClean="0"/>
              <a:t>used </a:t>
            </a:r>
            <a:r>
              <a:rPr lang="en-US" sz="2400" b="1" dirty="0"/>
              <a:t>more </a:t>
            </a:r>
            <a:r>
              <a:rPr lang="en-US" sz="2400" b="1" dirty="0" smtClean="0"/>
              <a:t>efficiently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1900" dirty="0" smtClean="0"/>
              <a:t>Results - m</a:t>
            </a:r>
            <a:r>
              <a:rPr lang="en-US" sz="1900" dirty="0" smtClean="0"/>
              <a:t>eaningful </a:t>
            </a:r>
            <a:r>
              <a:rPr lang="en-US" sz="1900" dirty="0" smtClean="0"/>
              <a:t>for the </a:t>
            </a:r>
            <a:r>
              <a:rPr lang="en-US" sz="1900" dirty="0" smtClean="0"/>
              <a:t>society</a:t>
            </a:r>
          </a:p>
          <a:p>
            <a:pPr marL="0" indent="0">
              <a:buNone/>
            </a:pPr>
            <a:r>
              <a:rPr lang="en-US" sz="1900" dirty="0"/>
              <a:t>C</a:t>
            </a:r>
            <a:r>
              <a:rPr lang="en-US" sz="1900" dirty="0" smtClean="0"/>
              <a:t>ommon good</a:t>
            </a:r>
          </a:p>
          <a:p>
            <a:pPr marL="0" indent="0">
              <a:buNone/>
            </a:pPr>
            <a:r>
              <a:rPr lang="en-US" sz="1900" dirty="0" smtClean="0"/>
              <a:t>Large scale</a:t>
            </a:r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43" y="3699047"/>
            <a:ext cx="2684118" cy="134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Art trends and e-learning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63229"/>
            <a:ext cx="8766313" cy="35313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Digital art trends applied to e-learning</a:t>
            </a:r>
          </a:p>
          <a:p>
            <a:pPr marL="0" indent="0" algn="ctr">
              <a:buNone/>
            </a:pPr>
            <a:r>
              <a:rPr lang="en-US" sz="2400" b="1" dirty="0" smtClean="0"/>
              <a:t>Riga </a:t>
            </a:r>
            <a:r>
              <a:rPr lang="en-US" sz="2400" b="1" dirty="0"/>
              <a:t>Technical </a:t>
            </a:r>
            <a:r>
              <a:rPr lang="en-US" sz="2400" b="1" dirty="0" smtClean="0"/>
              <a:t>University</a:t>
            </a:r>
            <a:endParaRPr lang="en-US" sz="2400" dirty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To use modern art trends to </a:t>
            </a:r>
            <a:r>
              <a:rPr lang="en-US" sz="2400" b="1" dirty="0" smtClean="0"/>
              <a:t>encourage</a:t>
            </a:r>
            <a:r>
              <a:rPr lang="en-US" sz="2400" dirty="0" smtClean="0"/>
              <a:t> e-learning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D9026-E6C9-1B41-85CC-CE8EC9811BDB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3321205"/>
            <a:ext cx="1977887" cy="1719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034" y="3322575"/>
            <a:ext cx="3458817" cy="171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81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487</Words>
  <Application>Microsoft Macintosh PowerPoint</Application>
  <PresentationFormat>On-screen Show (16:9)</PresentationFormat>
  <Paragraphs>121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Office Theme</vt:lpstr>
      <vt:lpstr>Office Theme</vt:lpstr>
      <vt:lpstr>   Ieva Gintere, Dr.art. Post-doctorate researcher, assistant professor Vidzeme University of Applied Sciences, Latvia </vt:lpstr>
      <vt:lpstr>Gintere, I., Zagorskis, V., Kapenieks, A. (2018) Concepts of e-Learning Accessibility Improvement – Codes of New Media Art and User Behavior Study. 10th CSEDU International Conference on Computer Supported Education. Portugal, Madeira, March 15-17 2018. </vt:lpstr>
      <vt:lpstr>Basis: Post-doctoral research Leveraging ICT Product Innovations by Enhancing Codes of Modern Art at Vidzeme University of Applied Sciences </vt:lpstr>
      <vt:lpstr> Problem of this research Digital art: a cache of knowledge</vt:lpstr>
      <vt:lpstr>Problem of knowledge transfer </vt:lpstr>
      <vt:lpstr>Contemporary art: a subculture</vt:lpstr>
      <vt:lpstr>A slow flow of knowledge </vt:lpstr>
      <vt:lpstr>Digital art’s knowledge ➤ mainstream digital culture</vt:lpstr>
      <vt:lpstr>Art trends and e-learning</vt:lpstr>
      <vt:lpstr>Breaking and entering</vt:lpstr>
      <vt:lpstr>Benefits of Hacking</vt:lpstr>
      <vt:lpstr>Hacking the social space</vt:lpstr>
      <vt:lpstr>Other concepts of Digital Art</vt:lpstr>
      <vt:lpstr>Thank you for your attention!</vt:lpstr>
      <vt:lpstr>The questions of the Post-doc research</vt:lpstr>
    </vt:vector>
  </TitlesOfParts>
  <Company>E Forma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Ardis Markss</dc:creator>
  <cp:lastModifiedBy>Microsoft Office User</cp:lastModifiedBy>
  <cp:revision>547</cp:revision>
  <dcterms:created xsi:type="dcterms:W3CDTF">2017-04-10T12:37:28Z</dcterms:created>
  <dcterms:modified xsi:type="dcterms:W3CDTF">2018-03-17T13:10:23Z</dcterms:modified>
</cp:coreProperties>
</file>