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jpeg" ContentType="image/jpeg"/>
  <Default Extension="xml" ContentType="application/xml"/>
  <Override PartName="/ppt/slides/slide9.xml" ContentType="application/vnd.openxmlformats-officedocument.presentationml.slide+xml"/>
  <Default Extension="emf" ContentType="image/x-emf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Default Extension="tiff" ContentType="image/tif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handoutMasters/handoutMaster1.xml" ContentType="application/vnd.openxmlformats-officedocument.presentationml.handoutMaster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slideMasters/slideMaster2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  <p:sldMasterId r:id="rId2"/>
  </p:sldMasterIdLst>
  <p:notesMasterIdLst>
    <p:notesMasterId r:id="rId12"/>
  </p:notesMasterIdLst>
  <p:handoutMasterIdLst>
    <p:handoutMasterId r:id="rId13"/>
  </p:handoutMasterIdLst>
  <p:sldIdLst>
    <p:sldId id="256" r:id="rId3"/>
    <p:sldId id="268" r:id="rId4"/>
    <p:sldId id="269" r:id="rId5"/>
    <p:sldId id="273" r:id="rId6"/>
    <p:sldId id="272" r:id="rId7"/>
    <p:sldId id="271" r:id="rId8"/>
    <p:sldId id="274" r:id="rId9"/>
    <p:sldId id="270" r:id="rId10"/>
    <p:sldId id="275" r:id="rId1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a="http://schemas.openxmlformats.org/drawingml/2006/main" xmlns:r="http://schemas.openxmlformats.org/officeDocument/2006/relationships" xmlns:p="http://schemas.openxmlformats.org/presentationml/2006/main" xmlns:p15="http://schemas.microsoft.com/office/powerpoint/2012/main" xmlns:mv="urn:schemas-microsoft-com:mac:vml" xmlns:mc="http://schemas.openxmlformats.org/markup-compatibility/2006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>
          <a:srgbClr val="FF0000"/>
        </p14:laserClr>
      </p:ext>
      <p:ext uri="{2FDB2607-1784-4EEB-B798-7EB5836EED8A}">
        <p14:showMediaCtrls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"/>
      </p:ext>
    </p:extLst>
  </p:showPr>
  <p:clrMru>
    <a:srgbClr val="68478D"/>
  </p:clrMru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  <p:ext uri="{FD5EFAAD-0ECE-453E-9831-46B23BE46B34}">
      <p15:chartTrackingRefBased xmlns="" xmlns:a="http://schemas.openxmlformats.org/drawingml/2006/main" xmlns:r="http://schemas.openxmlformats.org/officeDocument/2006/relationships" xmlns:p="http://schemas.openxmlformats.org/presentationml/2006/main" xmlns:p15="http://schemas.microsoft.com/office/powerpoint/2012/main" xmlns:mv="urn:schemas-microsoft-com:mac:vml" xmlns:mc="http://schemas.openxmlformats.org/markup-compatibility/2006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08"/>
    <p:restoredTop sz="94631"/>
  </p:normalViewPr>
  <p:slideViewPr>
    <p:cSldViewPr snapToGrid="0" snapToObjects="1">
      <p:cViewPr varScale="1">
        <p:scale>
          <a:sx n="135" d="100"/>
          <a:sy n="135" d="100"/>
        </p:scale>
        <p:origin x="-120" y="-13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9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9F4CDD-B985-1B45-A3B2-5EBCE887EFA8}" type="datetimeFigureOut">
              <a:rPr lang="en-US" smtClean="0"/>
              <a:pPr/>
              <a:t>29.05.2018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B682B4-4452-EA48-A856-74AA05CA24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868046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7F8E7A-8EB6-994F-86E9-6B13087D9FF8}" type="datetimeFigureOut">
              <a:rPr lang="lv-LV" smtClean="0"/>
              <a:pPr/>
              <a:t>29.05.2018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970723-70F2-4D4C-9D0A-F8641381EF97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15317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70723-70F2-4D4C-9D0A-F8641381EF97}" type="slidenum">
              <a:rPr lang="lv-LV" smtClean="0"/>
              <a:pPr/>
              <a:t>1</a:t>
            </a:fld>
            <a:endParaRPr lang="lv-LV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31593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v-LV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D9026-E6C9-1B41-85CC-CE8EC9811B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>
            <a:lvl1pPr>
              <a:defRPr sz="4400"/>
            </a:lvl1pPr>
          </a:lstStyle>
          <a:p>
            <a:r>
              <a:rPr kumimoji="0" lang="lv-LV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8478D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v-LV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D9026-E6C9-1B41-85CC-CE8EC9811B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/>
            </a:lvl1pPr>
          </a:lstStyle>
          <a:p>
            <a:r>
              <a:rPr kumimoji="0" lang="lv-LV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8478D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D9026-E6C9-1B41-85CC-CE8EC9811BD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lv-LV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D9026-E6C9-1B41-85CC-CE8EC9811B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lv-LV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D9026-E6C9-1B41-85CC-CE8EC9811B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D9026-E6C9-1B41-85CC-CE8EC9811B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lv-LV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D9026-E6C9-1B41-85CC-CE8EC9811B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D9026-E6C9-1B41-85CC-CE8EC9811B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v-LV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D9026-E6C9-1B41-85CC-CE8EC9811B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7" Type="http://schemas.openxmlformats.org/officeDocument/2006/relationships/slideLayout" Target="../slideLayouts/slideLayout8.xml"/><Relationship Id="rId8" Type="http://schemas.openxmlformats.org/officeDocument/2006/relationships/slideLayout" Target="../slideLayouts/slideLayout9.xml"/><Relationship Id="rId9" Type="http://schemas.openxmlformats.org/officeDocument/2006/relationships/slideLayout" Target="../slideLayouts/slideLayout10.xml"/><Relationship Id="rId10" Type="http://schemas.openxmlformats.org/officeDocument/2006/relationships/theme" Target="../theme/theme2.xml"/><Relationship Id="rId11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-349302" y="-1016000"/>
            <a:ext cx="9519129" cy="666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-38100" y="3220011"/>
            <a:ext cx="9217560" cy="1923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3050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 dirty="0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rgbClr val="68478D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0" lang="lv-LV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8478D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lang="en-US"/>
          </a:p>
        </p:txBody>
      </p:sp>
      <p:pic>
        <p:nvPicPr>
          <p:cNvPr id="8" name="Picture 7"/>
          <p:cNvPicPr/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0" y="3650447"/>
            <a:ext cx="9144000" cy="1493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4767263"/>
            <a:ext cx="11049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2BFD9026-E6C9-1B41-85CC-CE8EC9811BD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</p:sldLayoutIdLst>
  <p:hf hdr="0" ftr="0" dt="0"/>
  <p:txStyles>
    <p:titleStyle>
      <a:lvl1pPr marL="0" marR="0" indent="0" algn="l" defTabSz="457200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4400" kern="1200">
          <a:solidFill>
            <a:srgbClr val="68478D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4" Type="http://schemas.openxmlformats.org/officeDocument/2006/relationships/image" Target="../media/image6.tiff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tiff"/><Relationship Id="rId3" Type="http://schemas.openxmlformats.org/officeDocument/2006/relationships/image" Target="../media/image8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600200"/>
            <a:ext cx="9144000" cy="1391478"/>
          </a:xfrm>
        </p:spPr>
        <p:txBody>
          <a:bodyPr>
            <a:normAutofit fontScale="90000"/>
          </a:bodyPr>
          <a:lstStyle/>
          <a:p>
            <a:pPr algn="r"/>
            <a:r>
              <a:rPr lang="lv-LV" b="0" dirty="0" smtClean="0"/>
              <a:t/>
            </a:r>
            <a:br>
              <a:rPr lang="lv-LV" b="0" dirty="0" smtClean="0"/>
            </a:br>
            <a:r>
              <a:rPr lang="lv-LV" b="0" dirty="0" smtClean="0"/>
              <a:t/>
            </a:r>
            <a:br>
              <a:rPr lang="lv-LV" b="0" dirty="0" smtClean="0"/>
            </a:br>
            <a:r>
              <a:rPr lang="lv-LV" b="0" dirty="0" smtClean="0"/>
              <a:t/>
            </a:r>
            <a:br>
              <a:rPr lang="lv-LV" b="0" dirty="0" smtClean="0"/>
            </a:br>
            <a:r>
              <a:rPr lang="lv-LV" sz="2000" dirty="0" smtClean="0">
                <a:solidFill>
                  <a:schemeClr val="tx1"/>
                </a:solidFill>
              </a:rPr>
              <a:t>Zinātnisks seminārs Vidzemes Augstskolā 28.05.2018.</a:t>
            </a:r>
            <a:br>
              <a:rPr lang="lv-LV" sz="2000" dirty="0" smtClean="0">
                <a:solidFill>
                  <a:schemeClr val="tx1"/>
                </a:solidFill>
              </a:rPr>
            </a:br>
            <a:r>
              <a:rPr lang="lv-LV" sz="2000" dirty="0" smtClean="0">
                <a:solidFill>
                  <a:schemeClr val="tx1"/>
                </a:solidFill>
              </a:rPr>
              <a:t>Projekta rezultātu prezentācija, piedaloties ViA doktorantiem</a:t>
            </a:r>
            <a:br>
              <a:rPr lang="lv-LV" sz="2000" dirty="0" smtClean="0">
                <a:solidFill>
                  <a:schemeClr val="tx1"/>
                </a:solidFill>
              </a:rPr>
            </a:br>
            <a:r>
              <a:rPr lang="lv-LV" sz="2000" dirty="0" smtClean="0">
                <a:solidFill>
                  <a:schemeClr val="tx1"/>
                </a:solidFill>
              </a:rPr>
              <a:t>un Atvērtās universitātes studentiem</a:t>
            </a:r>
            <a:br>
              <a:rPr lang="lv-LV" sz="2000" dirty="0" smtClean="0">
                <a:solidFill>
                  <a:schemeClr val="tx1"/>
                </a:solidFill>
              </a:rPr>
            </a:br>
            <a:r>
              <a:rPr lang="lv-LV" b="0" dirty="0" smtClean="0">
                <a:solidFill>
                  <a:srgbClr val="7030A0"/>
                </a:solidFill>
              </a:rPr>
              <a:t>Modernisma mākslas kodu veicināta</a:t>
            </a:r>
            <a:br>
              <a:rPr lang="lv-LV" b="0" dirty="0" smtClean="0">
                <a:solidFill>
                  <a:srgbClr val="7030A0"/>
                </a:solidFill>
              </a:rPr>
            </a:br>
            <a:r>
              <a:rPr lang="lv-LV" b="0" dirty="0" smtClean="0">
                <a:solidFill>
                  <a:srgbClr val="7030A0"/>
                </a:solidFill>
              </a:rPr>
              <a:t>IKT produktu inovācija</a:t>
            </a:r>
            <a:br>
              <a:rPr lang="lv-LV" b="0" dirty="0" smtClean="0">
                <a:solidFill>
                  <a:srgbClr val="7030A0"/>
                </a:solidFill>
              </a:rPr>
            </a:br>
            <a:r>
              <a:rPr lang="lv-LV" sz="2000" b="0" dirty="0" smtClean="0">
                <a:solidFill>
                  <a:schemeClr val="tx1"/>
                </a:solidFill>
              </a:rPr>
              <a:t>Nr. 1.1.1.2/VIAA/1/16/106</a:t>
            </a:r>
            <a:br>
              <a:rPr lang="lv-LV" sz="2000" b="0" dirty="0" smtClean="0">
                <a:solidFill>
                  <a:schemeClr val="tx1"/>
                </a:solidFill>
              </a:rPr>
            </a:br>
            <a:r>
              <a:rPr lang="lv-LV" sz="2000" b="0" dirty="0" smtClean="0">
                <a:solidFill>
                  <a:schemeClr val="tx1"/>
                </a:solidFill>
              </a:rPr>
              <a:t>Projekta vadītāja: doc., HESPI pētniece, dr.art. Ieva Gintere</a:t>
            </a:r>
            <a:endParaRPr lang="lv-LV" sz="2000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31690" y="45031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lv-LV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965" y="205979"/>
            <a:ext cx="8517835" cy="857250"/>
          </a:xfrm>
        </p:spPr>
        <p:txBody>
          <a:bodyPr>
            <a:normAutofit/>
          </a:bodyPr>
          <a:lstStyle/>
          <a:p>
            <a:pPr algn="ctr"/>
            <a:r>
              <a:rPr lang="lv-LV" sz="3200" dirty="0" smtClean="0"/>
              <a:t>Pētījuma problēma</a:t>
            </a:r>
            <a:endParaRPr lang="lv-LV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lv-LV" sz="2400" dirty="0" smtClean="0"/>
              <a:t>Laikmetīgās mākslas zināšanu depozīts</a:t>
            </a:r>
          </a:p>
          <a:p>
            <a:pPr marL="0" indent="0">
              <a:buNone/>
            </a:pPr>
            <a:endParaRPr lang="lv-LV" sz="2400" dirty="0" smtClean="0"/>
          </a:p>
          <a:p>
            <a:pPr marL="0" indent="0">
              <a:buNone/>
            </a:pPr>
            <a:r>
              <a:rPr lang="lv-LV" sz="2400" dirty="0" smtClean="0"/>
              <a:t>Jaunās mākslas telpa ir slēgta:</a:t>
            </a:r>
          </a:p>
          <a:p>
            <a:pPr marL="0" indent="0">
              <a:buNone/>
            </a:pPr>
            <a:r>
              <a:rPr lang="lv-LV" sz="2400" dirty="0" smtClean="0"/>
              <a:t>intelektuāli piesātināta (pieprasoša),</a:t>
            </a:r>
          </a:p>
          <a:p>
            <a:pPr marL="0" indent="0">
              <a:buNone/>
            </a:pPr>
            <a:r>
              <a:rPr lang="lv-LV" sz="2400" dirty="0" smtClean="0"/>
              <a:t>kodēta: neatveras, ja skatītājam (klausītājam) nav atslēgas,</a:t>
            </a:r>
          </a:p>
          <a:p>
            <a:pPr marL="0" indent="0">
              <a:buNone/>
            </a:pPr>
            <a:r>
              <a:rPr lang="lv-LV" sz="2400" dirty="0" smtClean="0"/>
              <a:t>subkultūra:</a:t>
            </a:r>
          </a:p>
          <a:p>
            <a:pPr lvl="1"/>
            <a:r>
              <a:rPr lang="lv-LV" sz="1600" dirty="0" smtClean="0"/>
              <a:t>Zināšanas nav integrētas kultūrā, ir savrupas</a:t>
            </a:r>
          </a:p>
          <a:p>
            <a:pPr lvl="1"/>
            <a:r>
              <a:rPr lang="lv-LV" sz="1600" dirty="0" smtClean="0"/>
              <a:t>Intelektuāla segregācija</a:t>
            </a:r>
          </a:p>
          <a:p>
            <a:pPr lvl="1"/>
            <a:r>
              <a:rPr lang="lv-LV" sz="1600" dirty="0" smtClean="0"/>
              <a:t>Jaunās mākslas vērtības ir slēptas plaša mēroga sabiedrībai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D9026-E6C9-1B41-85CC-CE8EC9811BD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09397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Projekta mērķis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lv-LV" dirty="0" smtClean="0"/>
              <a:t>Izveidot produktu, lai </a:t>
            </a:r>
            <a:r>
              <a:rPr lang="lv-LV" b="1" dirty="0" smtClean="0"/>
              <a:t>integrētu jaunās mākslas un mūzikas kodus plaša mēroga sabiedrībā</a:t>
            </a:r>
          </a:p>
          <a:p>
            <a:pPr lvl="1"/>
            <a:r>
              <a:rPr lang="lv-LV" dirty="0" smtClean="0"/>
              <a:t>Uzrunāt plašāku auditoriju nekā to spēj izstāžu zāles, koncerti, mākslas festivāli </a:t>
            </a:r>
          </a:p>
          <a:p>
            <a:pPr lvl="1"/>
            <a:r>
              <a:rPr lang="lv-LV" dirty="0" smtClean="0"/>
              <a:t>Atvērt jaunās mākslas intelektuālo depozītu</a:t>
            </a:r>
          </a:p>
          <a:p>
            <a:pPr lvl="1"/>
            <a:r>
              <a:rPr lang="lv-LV" dirty="0" smtClean="0"/>
              <a:t>Īstenot zināšanu pārnesumu no “augstās” mākslas </a:t>
            </a:r>
            <a:r>
              <a:rPr lang="lv-LV" u="sng" dirty="0" smtClean="0"/>
              <a:t>pie profāna lietotāja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D9026-E6C9-1B41-85CC-CE8EC9811BD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713332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lv-LV" dirty="0" smtClean="0"/>
              <a:t>Datorspēle:</a:t>
            </a:r>
            <a:br>
              <a:rPr lang="lv-LV" dirty="0" smtClean="0"/>
            </a:br>
            <a:r>
              <a:rPr lang="lv-LV" dirty="0" smtClean="0"/>
              <a:t>intelektuālā kapitāla nesējs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lv-LV" dirty="0" smtClean="0"/>
          </a:p>
          <a:p>
            <a:pPr marL="0" indent="0">
              <a:buNone/>
            </a:pPr>
            <a:r>
              <a:rPr lang="lv-LV" dirty="0" smtClean="0"/>
              <a:t>Inovatīvs spēles modelis par mūsdienu mākslu un mūziku</a:t>
            </a:r>
          </a:p>
          <a:p>
            <a:pPr marL="0" indent="0">
              <a:buNone/>
            </a:pPr>
            <a:r>
              <a:rPr lang="lv-LV" sz="1600" dirty="0" smtClean="0"/>
              <a:t>S</a:t>
            </a:r>
            <a:r>
              <a:rPr lang="lv-LV" sz="1800" dirty="0" smtClean="0"/>
              <a:t>tarpžanru telpa: </a:t>
            </a:r>
          </a:p>
          <a:p>
            <a:pPr lvl="1"/>
            <a:r>
              <a:rPr lang="lv-LV" sz="1800" i="1" dirty="0" err="1" smtClean="0"/>
              <a:t>Serious</a:t>
            </a:r>
            <a:r>
              <a:rPr lang="lv-LV" sz="1800" i="1" dirty="0" smtClean="0"/>
              <a:t> </a:t>
            </a:r>
            <a:r>
              <a:rPr lang="lv-LV" sz="1800" i="1" dirty="0" err="1" smtClean="0"/>
              <a:t>game</a:t>
            </a:r>
            <a:r>
              <a:rPr lang="lv-LV" sz="1800" i="1" dirty="0" smtClean="0"/>
              <a:t> </a:t>
            </a:r>
            <a:r>
              <a:rPr lang="lv-LV" sz="1800" dirty="0" smtClean="0"/>
              <a:t>(izglītojoša funkcija)</a:t>
            </a:r>
          </a:p>
          <a:p>
            <a:pPr lvl="1"/>
            <a:r>
              <a:rPr lang="lv-LV" sz="1800" i="1" dirty="0" smtClean="0"/>
              <a:t>Art </a:t>
            </a:r>
            <a:r>
              <a:rPr lang="lv-LV" sz="1800" i="1" dirty="0" err="1" smtClean="0"/>
              <a:t>game</a:t>
            </a:r>
            <a:r>
              <a:rPr lang="lv-LV" sz="1800" i="1" dirty="0" smtClean="0"/>
              <a:t>, </a:t>
            </a:r>
            <a:r>
              <a:rPr lang="lv-LV" sz="1800" i="1" dirty="0" err="1" smtClean="0"/>
              <a:t>Indie</a:t>
            </a:r>
            <a:r>
              <a:rPr lang="lv-LV" sz="1800" i="1" dirty="0" smtClean="0"/>
              <a:t> </a:t>
            </a:r>
            <a:r>
              <a:rPr lang="lv-LV" sz="1800" i="1" dirty="0" err="1" smtClean="0"/>
              <a:t>game</a:t>
            </a:r>
            <a:r>
              <a:rPr lang="lv-LV" sz="1800" i="1" dirty="0" smtClean="0"/>
              <a:t>, </a:t>
            </a:r>
            <a:r>
              <a:rPr lang="lv-LV" sz="1800" i="1" dirty="0" err="1" smtClean="0"/>
              <a:t>activist</a:t>
            </a:r>
            <a:r>
              <a:rPr lang="lv-LV" sz="1800" i="1" dirty="0" smtClean="0"/>
              <a:t> </a:t>
            </a:r>
            <a:r>
              <a:rPr lang="lv-LV" sz="1800" i="1" dirty="0" err="1" smtClean="0"/>
              <a:t>gaming</a:t>
            </a:r>
            <a:r>
              <a:rPr lang="lv-LV" sz="1800" i="1" dirty="0" smtClean="0"/>
              <a:t> </a:t>
            </a:r>
            <a:r>
              <a:rPr lang="lv-LV" sz="1800" dirty="0" smtClean="0"/>
              <a:t>(sociāli aktīva spēle, kas veicina mākslas integrēšanās procesu)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D9026-E6C9-1B41-85CC-CE8EC9811BD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83166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D9026-E6C9-1B41-85CC-CE8EC9811BD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47869" y="281285"/>
            <a:ext cx="820972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2000" dirty="0" smtClean="0">
                <a:latin typeface="Calibri" charset="0"/>
                <a:ea typeface="Times New Roman" charset="0"/>
                <a:cs typeface="Times New Roman" charset="0"/>
              </a:rPr>
              <a:t>Projektu īsteno Vidzemes Augstskola</a:t>
            </a:r>
          </a:p>
          <a:p>
            <a:r>
              <a:rPr lang="lv-LV" sz="2000" dirty="0" smtClean="0">
                <a:latin typeface="Calibri" charset="0"/>
                <a:ea typeface="Times New Roman" charset="0"/>
                <a:cs typeface="Times New Roman" charset="0"/>
              </a:rPr>
              <a:t>sadarbībā ar</a:t>
            </a:r>
          </a:p>
          <a:p>
            <a:r>
              <a:rPr lang="lv-LV" sz="2000" dirty="0" smtClean="0">
                <a:latin typeface="Calibri" charset="0"/>
                <a:ea typeface="Times New Roman" charset="0"/>
                <a:cs typeface="Times New Roman" charset="0"/>
              </a:rPr>
              <a:t>Liepājas universitātes </a:t>
            </a:r>
            <a:r>
              <a:rPr lang="lv-LV" sz="2000" i="1" dirty="0" smtClean="0">
                <a:latin typeface="Calibri" charset="0"/>
                <a:ea typeface="Times New Roman" charset="0"/>
                <a:cs typeface="Times New Roman" charset="0"/>
              </a:rPr>
              <a:t>Jauno mediju mākslas pētījumu laboratoriju</a:t>
            </a:r>
            <a:r>
              <a:rPr lang="lv-LV" sz="2000" i="1" dirty="0" smtClean="0"/>
              <a:t> </a:t>
            </a:r>
          </a:p>
          <a:p>
            <a:endParaRPr lang="lv-LV" sz="2000" dirty="0" smtClean="0"/>
          </a:p>
          <a:p>
            <a:r>
              <a:rPr lang="lv-LV" sz="2000" dirty="0" smtClean="0"/>
              <a:t>Mākslinieks: mag.art. </a:t>
            </a:r>
            <a:r>
              <a:rPr lang="lv-LV" sz="2000" b="1" dirty="0" smtClean="0"/>
              <a:t>Kristaps Biters</a:t>
            </a:r>
          </a:p>
          <a:p>
            <a:r>
              <a:rPr lang="lv-LV" sz="2000" dirty="0" smtClean="0"/>
              <a:t>Ideja, estētika, projekta vadība: dr.art. </a:t>
            </a:r>
            <a:r>
              <a:rPr lang="lv-LV" sz="2000" b="1" dirty="0" smtClean="0"/>
              <a:t>Ieva Gintere</a:t>
            </a:r>
            <a:endParaRPr lang="lv-LV" sz="2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6617" y="3174207"/>
            <a:ext cx="2794000" cy="1866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6991" y="2475707"/>
            <a:ext cx="2286000" cy="2565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2501107"/>
            <a:ext cx="3175000" cy="254000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9736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Spēles uzdevumi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lv-LV" dirty="0" smtClean="0"/>
              <a:t>	Integrēt mākslas valodu sabiedrībā</a:t>
            </a:r>
          </a:p>
          <a:p>
            <a:pPr marL="0" indent="0">
              <a:buNone/>
            </a:pPr>
            <a:r>
              <a:rPr lang="lv-LV" dirty="0" smtClean="0"/>
              <a:t>	Pieradināt sabiedrības gaumi pie jaunās mākslas un mūzikas izteiksmes līdzekļiem </a:t>
            </a:r>
            <a:r>
              <a:rPr lang="lv-LV" sz="1700" dirty="0" smtClean="0"/>
              <a:t>(</a:t>
            </a:r>
            <a:r>
              <a:rPr lang="lv-LV" sz="1700" i="1" dirty="0" err="1" smtClean="0"/>
              <a:t>glitch</a:t>
            </a:r>
            <a:r>
              <a:rPr lang="lv-LV" sz="1700" i="1" dirty="0" smtClean="0"/>
              <a:t>, </a:t>
            </a:r>
            <a:r>
              <a:rPr lang="lv-LV" sz="1700" i="1" dirty="0" err="1" smtClean="0"/>
              <a:t>noise</a:t>
            </a:r>
            <a:r>
              <a:rPr lang="lv-LV" sz="1700" i="1" dirty="0" smtClean="0"/>
              <a:t>, </a:t>
            </a:r>
            <a:r>
              <a:rPr lang="lv-LV" sz="1700" dirty="0" smtClean="0"/>
              <a:t>deformācija, ģeneratīvās mākslas elementi, </a:t>
            </a:r>
            <a:r>
              <a:rPr lang="lv-LV" sz="1700" i="1" dirty="0" err="1" smtClean="0"/>
              <a:t>asthetics</a:t>
            </a:r>
            <a:r>
              <a:rPr lang="lv-LV" sz="1700" i="1" dirty="0" smtClean="0"/>
              <a:t> of </a:t>
            </a:r>
            <a:r>
              <a:rPr lang="lv-LV" sz="1700" i="1" dirty="0" err="1" smtClean="0"/>
              <a:t>failure</a:t>
            </a:r>
            <a:r>
              <a:rPr lang="lv-LV" sz="1700" dirty="0" smtClean="0"/>
              <a:t>, </a:t>
            </a:r>
            <a:r>
              <a:rPr lang="lv-LV" sz="1700" i="1" dirty="0" err="1" smtClean="0"/>
              <a:t>hacking</a:t>
            </a:r>
            <a:r>
              <a:rPr lang="lv-LV" sz="1700" i="1" dirty="0" smtClean="0"/>
              <a:t>, </a:t>
            </a:r>
            <a:r>
              <a:rPr lang="lv-LV" sz="1700" i="1" dirty="0" err="1" smtClean="0"/>
              <a:t>open</a:t>
            </a:r>
            <a:r>
              <a:rPr lang="lv-LV" sz="1700" i="1" dirty="0" smtClean="0"/>
              <a:t> </a:t>
            </a:r>
            <a:r>
              <a:rPr lang="lv-LV" sz="1700" i="1" dirty="0" err="1" smtClean="0"/>
              <a:t>source</a:t>
            </a:r>
            <a:r>
              <a:rPr lang="lv-LV" sz="1700" i="1" dirty="0" smtClean="0"/>
              <a:t> </a:t>
            </a:r>
            <a:r>
              <a:rPr lang="lv-LV" sz="1700" i="1" dirty="0" err="1" smtClean="0"/>
              <a:t>code</a:t>
            </a:r>
            <a:r>
              <a:rPr lang="lv-LV" sz="1700" dirty="0" smtClean="0"/>
              <a:t> u. c.) </a:t>
            </a:r>
          </a:p>
          <a:p>
            <a:pPr marL="0" indent="0">
              <a:buNone/>
            </a:pPr>
            <a:r>
              <a:rPr lang="lv-LV" dirty="0" smtClean="0"/>
              <a:t>	Veicināt radošās izpausmes jaunās mākslas vidē</a:t>
            </a:r>
          </a:p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D9026-E6C9-1B41-85CC-CE8EC9811BDB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691704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Spēles apakšmērķis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lv-LV" dirty="0"/>
              <a:t>Izveidot spēles rezultātu datubāzi zinātniskās pētniecības </a:t>
            </a:r>
            <a:r>
              <a:rPr lang="lv-LV" dirty="0" smtClean="0"/>
              <a:t>nolūkiem</a:t>
            </a:r>
          </a:p>
          <a:p>
            <a:pPr marL="0" indent="0">
              <a:buNone/>
            </a:pPr>
            <a:r>
              <a:rPr lang="en-US" dirty="0" smtClean="0"/>
              <a:t>A</a:t>
            </a:r>
            <a:r>
              <a:rPr lang="lv-LV" dirty="0" smtClean="0"/>
              <a:t>nalizēt spēlētāju rezultātus, radošās darbības izpausmes</a:t>
            </a:r>
          </a:p>
          <a:p>
            <a:pPr lvl="1"/>
            <a:r>
              <a:rPr lang="lv-LV" dirty="0" smtClean="0"/>
              <a:t>reģistrēt jaunas kolektīvās apziņas formas</a:t>
            </a:r>
          </a:p>
          <a:p>
            <a:pPr lvl="2"/>
            <a:r>
              <a:rPr lang="lv-LV" dirty="0" smtClean="0"/>
              <a:t>pamanīt jaunas mākslas tendences, </a:t>
            </a:r>
            <a:r>
              <a:rPr lang="en-US" dirty="0" smtClean="0"/>
              <a:t>a</a:t>
            </a:r>
            <a:r>
              <a:rPr lang="lv-LV" dirty="0"/>
              <a:t>tklāt </a:t>
            </a:r>
            <a:r>
              <a:rPr lang="lv-LV" dirty="0" smtClean="0"/>
              <a:t>inovatīvas </a:t>
            </a:r>
            <a:r>
              <a:rPr lang="lv-LV" dirty="0"/>
              <a:t>idejas </a:t>
            </a:r>
          </a:p>
          <a:p>
            <a:pPr lvl="2"/>
            <a:endParaRPr lang="lv-LV" dirty="0" smtClean="0"/>
          </a:p>
          <a:p>
            <a:pPr lvl="1"/>
            <a:r>
              <a:rPr lang="lv-LV" dirty="0" smtClean="0"/>
              <a:t>prognozēt mūsdienu mākslas virzību</a:t>
            </a:r>
          </a:p>
          <a:p>
            <a:pPr lvl="2"/>
            <a:r>
              <a:rPr lang="lv-LV" dirty="0" smtClean="0"/>
              <a:t>paredzēt mākslas attīstību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D9026-E6C9-1B41-85CC-CE8EC9811BDB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7138036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47982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Paraugi</a:t>
            </a:r>
            <a:endParaRPr lang="lv-LV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39088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v-LV" sz="2400" dirty="0" err="1" smtClean="0"/>
              <a:t>Memory</a:t>
            </a:r>
            <a:r>
              <a:rPr lang="lv-LV" sz="2400" dirty="0" smtClean="0"/>
              <a:t> of </a:t>
            </a:r>
            <a:r>
              <a:rPr lang="lv-LV" sz="2400" dirty="0" err="1" smtClean="0"/>
              <a:t>a</a:t>
            </a:r>
            <a:r>
              <a:rPr lang="lv-LV" sz="2400" dirty="0" smtClean="0"/>
              <a:t> </a:t>
            </a:r>
            <a:r>
              <a:rPr lang="lv-LV" sz="2400" dirty="0" err="1" smtClean="0"/>
              <a:t>Broken</a:t>
            </a:r>
            <a:r>
              <a:rPr lang="lv-LV" sz="2400" dirty="0" smtClean="0"/>
              <a:t> </a:t>
            </a:r>
            <a:r>
              <a:rPr lang="lv-LV" sz="2400" dirty="0" err="1" smtClean="0"/>
              <a:t>Dimension</a:t>
            </a:r>
            <a:endParaRPr lang="lv-LV" sz="2400" dirty="0" smtClean="0"/>
          </a:p>
          <a:p>
            <a:pPr marL="0" indent="0">
              <a:buNone/>
            </a:pPr>
            <a:r>
              <a:rPr lang="lv-LV" sz="2400" dirty="0" smtClean="0"/>
              <a:t>(2015)</a:t>
            </a:r>
          </a:p>
          <a:p>
            <a:pPr marL="0" indent="0">
              <a:buNone/>
            </a:pPr>
            <a:r>
              <a:rPr lang="lv-LV" sz="1600" dirty="0" smtClean="0"/>
              <a:t>Bez scenārija – abstrakta pieredze</a:t>
            </a:r>
          </a:p>
          <a:p>
            <a:pPr marL="0" indent="0">
              <a:buNone/>
            </a:pPr>
            <a:endParaRPr lang="lv-LV" sz="1600" dirty="0" smtClean="0"/>
          </a:p>
          <a:p>
            <a:pPr marL="0" indent="0">
              <a:buNone/>
            </a:pPr>
            <a:r>
              <a:rPr lang="lv-LV" sz="2400" dirty="0" err="1" smtClean="0"/>
              <a:t>The</a:t>
            </a:r>
            <a:r>
              <a:rPr lang="lv-LV" sz="2400" dirty="0" smtClean="0"/>
              <a:t> </a:t>
            </a:r>
            <a:r>
              <a:rPr lang="lv-LV" sz="2400" dirty="0" err="1" smtClean="0"/>
              <a:t>Unfinished</a:t>
            </a:r>
            <a:r>
              <a:rPr lang="lv-LV" sz="2400" dirty="0" smtClean="0"/>
              <a:t> </a:t>
            </a:r>
            <a:r>
              <a:rPr lang="lv-LV" sz="2400" dirty="0" err="1" smtClean="0"/>
              <a:t>Swan</a:t>
            </a:r>
            <a:r>
              <a:rPr lang="lv-LV" sz="2400" dirty="0" smtClean="0"/>
              <a:t> (2008) </a:t>
            </a:r>
          </a:p>
          <a:p>
            <a:pPr marL="0" indent="0">
              <a:buNone/>
            </a:pPr>
            <a:endParaRPr lang="lv-LV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D9026-E6C9-1B41-85CC-CE8EC9811BDB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0174" y="88676"/>
            <a:ext cx="4154556" cy="31159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270" y="2862470"/>
            <a:ext cx="4038600" cy="2178637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8264736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2400" dirty="0" smtClean="0"/>
              <a:t>Projekta 10. aktivitāte</a:t>
            </a:r>
            <a:endParaRPr lang="lv-LV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lv-LV" sz="2400" b="1" dirty="0" smtClean="0"/>
              <a:t>Ētikas kodekss</a:t>
            </a:r>
          </a:p>
          <a:p>
            <a:pPr marL="0" indent="0">
              <a:buNone/>
            </a:pPr>
            <a:r>
              <a:rPr lang="lv-LV" sz="2400" dirty="0" smtClean="0"/>
              <a:t>Lai novērstu interešu konfliktu, kā arī, lai formulētu ētiskās vērtības, projekta pirmā gada noslēgumā izstrādāts Ētikas kodekss.</a:t>
            </a:r>
          </a:p>
          <a:p>
            <a:pPr marL="0" indent="0">
              <a:buNone/>
            </a:pPr>
            <a:endParaRPr lang="lv-LV" sz="2400" dirty="0"/>
          </a:p>
          <a:p>
            <a:pPr marL="0" indent="0">
              <a:buNone/>
            </a:pPr>
            <a:r>
              <a:rPr lang="lv-LV" sz="2400" dirty="0" smtClean="0"/>
              <a:t>Kodeksu parakstījusi projekta komanda:</a:t>
            </a:r>
            <a:br>
              <a:rPr lang="lv-LV" sz="2400" dirty="0" smtClean="0"/>
            </a:br>
            <a:r>
              <a:rPr lang="lv-LV" sz="2400" dirty="0" smtClean="0"/>
              <a:t>- projekta partneris, interaktīvā aģentūra </a:t>
            </a:r>
            <a:r>
              <a:rPr lang="lv-LV" sz="2400" i="1" dirty="0" smtClean="0"/>
              <a:t>Cube </a:t>
            </a:r>
            <a:r>
              <a:rPr lang="lv-LV" sz="2400" dirty="0" smtClean="0"/>
              <a:t>(valdes loceklis Ansis Šķibusts)</a:t>
            </a:r>
          </a:p>
          <a:p>
            <a:pPr marL="0" indent="0">
              <a:buNone/>
            </a:pPr>
            <a:r>
              <a:rPr lang="lv-LV" sz="2400" dirty="0" smtClean="0"/>
              <a:t>- </a:t>
            </a:r>
            <a:r>
              <a:rPr lang="en-US" sz="2400" dirty="0"/>
              <a:t>p</a:t>
            </a:r>
            <a:r>
              <a:rPr lang="lv-LV" sz="2400" dirty="0" smtClean="0"/>
              <a:t>rojekta ārpakalpojums: Kristaps Biters, mākslinieks, Liepājas universitātes Mākslas pētījumu laboratorija</a:t>
            </a:r>
          </a:p>
          <a:p>
            <a:pPr marL="0" indent="0">
              <a:buNone/>
            </a:pPr>
            <a:endParaRPr lang="lv-LV" sz="2400" dirty="0" smtClean="0"/>
          </a:p>
          <a:p>
            <a:pPr marL="0" indent="0">
              <a:buNone/>
            </a:pPr>
            <a:r>
              <a:rPr lang="lv-LV" sz="2400" dirty="0" smtClean="0"/>
              <a:t>Ētikas kodeksā formulētās projekta pamatvērtības: atbildība, lojalitāte, cieņa</a:t>
            </a:r>
          </a:p>
          <a:p>
            <a:pPr marL="0" indent="0">
              <a:buNone/>
            </a:pPr>
            <a:r>
              <a:rPr lang="lv-LV" sz="2400" dirty="0" smtClean="0"/>
              <a:t>Kodekss izstrādāts saskaņā ar ViA Ētikas kodeksu</a:t>
            </a:r>
          </a:p>
          <a:p>
            <a:pPr marL="0" indent="0">
              <a:buNone/>
            </a:pPr>
            <a:endParaRPr lang="lv-LV" sz="2400" dirty="0" smtClean="0"/>
          </a:p>
          <a:p>
            <a:pPr marL="0" indent="0">
              <a:buNone/>
            </a:pPr>
            <a:r>
              <a:rPr lang="lv-LV" sz="2300" dirty="0" smtClean="0"/>
              <a:t>Tā mērķis: sekmēt akadēmisko izcilību, veicināt godīgas un taisnīgas vides veidošanu, rosināt ViA personālu uz godprātīgu un atbildīgu rīcību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D9026-E6C9-1B41-85CC-CE8EC9811BDB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019683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a="http://schemas.openxmlformats.org/drawingml/2006/main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437</Words>
  <Application>Microsoft Macintosh PowerPoint</Application>
  <PresentationFormat>On-screen Show (16:9)</PresentationFormat>
  <Paragraphs>66</Paragraphs>
  <Slides>9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Office Theme</vt:lpstr>
      <vt:lpstr>Office Theme</vt:lpstr>
      <vt:lpstr>   Zinātnisks seminārs Vidzemes Augstskolā 28.05.2018. Projekta rezultātu prezentācija, piedaloties ViA doktorantiem un Atvērtās universitātes studentiem Modernisma mākslas kodu veicināta IKT produktu inovācija Nr. 1.1.1.2/VIAA/1/16/106 Projekta vadītāja: doc., HESPI pētniece, dr.art. Ieva Gintere</vt:lpstr>
      <vt:lpstr>Pētījuma problēma</vt:lpstr>
      <vt:lpstr>Projekta mērķis</vt:lpstr>
      <vt:lpstr>Datorspēle: intelektuālā kapitāla nesējs</vt:lpstr>
      <vt:lpstr>Slide 5</vt:lpstr>
      <vt:lpstr>Spēles uzdevumi</vt:lpstr>
      <vt:lpstr>Spēles apakšmērķis</vt:lpstr>
      <vt:lpstr>Paraugi</vt:lpstr>
      <vt:lpstr>Projekta 10. aktivitāte</vt:lpstr>
    </vt:vector>
  </TitlesOfParts>
  <Company>E Forma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Ardis Markss</dc:creator>
  <cp:lastModifiedBy>Homer Simpson</cp:lastModifiedBy>
  <cp:revision>190</cp:revision>
  <dcterms:created xsi:type="dcterms:W3CDTF">2018-05-29T11:19:11Z</dcterms:created>
  <dcterms:modified xsi:type="dcterms:W3CDTF">2018-05-29T11:19:21Z</dcterms:modified>
</cp:coreProperties>
</file>